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624" r:id="rId1"/>
  </p:sldMasterIdLst>
  <p:notesMasterIdLst>
    <p:notesMasterId r:id="rId57"/>
  </p:notesMasterIdLst>
  <p:handoutMasterIdLst>
    <p:handoutMasterId r:id="rId58"/>
  </p:handoutMasterIdLst>
  <p:sldIdLst>
    <p:sldId id="271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Wingdings 2" panose="05020102010507070707" pitchFamily="18" charset="2"/>
      <p:regular r:id="rId63"/>
    </p:embeddedFont>
  </p:embeddedFontLst>
  <p:custDataLst>
    <p:tags r:id="rId6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8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C3399"/>
    <a:srgbClr val="FF9933"/>
    <a:srgbClr val="FF9966"/>
    <a:srgbClr val="33CC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035" y="39"/>
      </p:cViewPr>
      <p:guideLst>
        <p:guide orient="horz" pos="423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641E0-C0FB-FB45-BE20-B5E285E46BDA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D667F-4C0A-F045-9861-4468224AE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965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40E8FAF-0EB9-4F3C-9D18-30F5214B3A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687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0E8FAF-0EB9-4F3C-9D18-30F5214B3A3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90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E21F48-7B7D-4D17-963F-E4B54F8A6B7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USPAS Fundamentals, June 4-15,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Prebys, Accelerator Physics: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C4FB-7D33-419B-8833-D1372BFD11C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09CFA1-B09C-442F-85C3-919131D33D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B137E2-35D0-4667-9362-8260FF57AB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-33382"/>
            <a:ext cx="7772400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952501"/>
            <a:ext cx="3810000" cy="22370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52501"/>
            <a:ext cx="3810000" cy="22370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3676651"/>
            <a:ext cx="3810000" cy="22370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76651"/>
            <a:ext cx="3810000" cy="22370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305800" y="6477000"/>
            <a:ext cx="8382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D7FE8-51C5-4648-9E54-A2671E8027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29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5218"/>
            <a:ext cx="7772400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076700" cy="1849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10100" y="1219200"/>
            <a:ext cx="4076700" cy="1849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10100" y="3733800"/>
            <a:ext cx="4076700" cy="1849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USPAS Fundamentals, June 4-15,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E. Prebys, Accelerator Physics: Overview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33168C-16D6-42A2-AF6D-3D5C06C9F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1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USPAS Fundamentals, June 4-15,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Prebys, Accelerator Physics: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2486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2486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14655-DFE5-45AD-AEB7-B6324F535D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  <a:endParaRPr lang="en-US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013A5A-BD10-4E42-8EDD-42C4A14A642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A871096-0617-41A5-9758-D801656409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8A0D8F-9A19-4D03-8318-653C6FCD8B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1713" y="471448"/>
            <a:ext cx="8229600" cy="628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713" y="1182021"/>
            <a:ext cx="8229600" cy="5441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40944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E. Prebys, Accelerator Physics: Overview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9560" y="18288"/>
            <a:ext cx="77724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1210FB4-E372-466D-A3EB-21FD966A10F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ext Box 11"/>
          <p:cNvSpPr txBox="1">
            <a:spLocks noChangeArrowheads="1"/>
          </p:cNvSpPr>
          <p:nvPr userDrawn="1"/>
        </p:nvSpPr>
        <p:spPr bwMode="auto">
          <a:xfrm>
            <a:off x="381000" y="6553200"/>
            <a:ext cx="1676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/>
          </a:p>
        </p:txBody>
      </p:sp>
      <p:pic>
        <p:nvPicPr>
          <p:cNvPr id="8" name="Picture 7" descr="USPAS-logo.png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92347" cy="3605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781336" y="1"/>
            <a:ext cx="362663" cy="3708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625" r:id="rId1"/>
    <p:sldLayoutId id="2147484626" r:id="rId2"/>
    <p:sldLayoutId id="2147484627" r:id="rId3"/>
    <p:sldLayoutId id="2147484628" r:id="rId4"/>
    <p:sldLayoutId id="2147484629" r:id="rId5"/>
    <p:sldLayoutId id="2147484630" r:id="rId6"/>
    <p:sldLayoutId id="2147484631" r:id="rId7"/>
    <p:sldLayoutId id="2147484632" r:id="rId8"/>
    <p:sldLayoutId id="2147484633" r:id="rId9"/>
    <p:sldLayoutId id="2147484634" r:id="rId10"/>
    <p:sldLayoutId id="2147484635" r:id="rId11"/>
    <p:sldLayoutId id="2147484636" r:id="rId12"/>
    <p:sldLayoutId id="2147484637" r:id="rId13"/>
  </p:sldLayoutIdLst>
  <p:transition>
    <p:fade thruBlk="1"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32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24.e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1.e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3.emf"/><Relationship Id="rId5" Type="http://schemas.openxmlformats.org/officeDocument/2006/relationships/image" Target="../media/image20.e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34.jpeg"/><Relationship Id="rId3" Type="http://schemas.openxmlformats.org/officeDocument/2006/relationships/image" Target="../media/image33.jpeg"/><Relationship Id="rId7" Type="http://schemas.openxmlformats.org/officeDocument/2006/relationships/image" Target="../media/image30.wmf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11" Type="http://schemas.openxmlformats.org/officeDocument/2006/relationships/oleObject" Target="../embeddings/oleObject17.bin"/><Relationship Id="rId5" Type="http://schemas.openxmlformats.org/officeDocument/2006/relationships/image" Target="../media/image29.wmf"/><Relationship Id="rId10" Type="http://schemas.openxmlformats.org/officeDocument/2006/relationships/image" Target="../media/image31.wmf"/><Relationship Id="rId4" Type="http://schemas.openxmlformats.org/officeDocument/2006/relationships/oleObject" Target="../embeddings/oleObject13.bin"/><Relationship Id="rId9" Type="http://schemas.openxmlformats.org/officeDocument/2006/relationships/oleObject" Target="../embeddings/oleObject16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9.wmf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2.png"/><Relationship Id="rId5" Type="http://schemas.openxmlformats.org/officeDocument/2006/relationships/image" Target="../media/image41.wmf"/><Relationship Id="rId10" Type="http://schemas.openxmlformats.org/officeDocument/2006/relationships/image" Target="../media/image38.e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2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oleObject" Target="../embeddings/oleObject21.bin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0.wmf"/><Relationship Id="rId11" Type="http://schemas.openxmlformats.org/officeDocument/2006/relationships/image" Target="../media/image48.emf"/><Relationship Id="rId5" Type="http://schemas.openxmlformats.org/officeDocument/2006/relationships/image" Target="../media/image39.wmf"/><Relationship Id="rId10" Type="http://schemas.openxmlformats.org/officeDocument/2006/relationships/oleObject" Target="../embeddings/oleObject23.bin"/><Relationship Id="rId4" Type="http://schemas.openxmlformats.org/officeDocument/2006/relationships/image" Target="../media/image46.emf"/><Relationship Id="rId9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oleObject" Target="../embeddings/oleObject29.bin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5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0.e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52.emf"/><Relationship Id="rId4" Type="http://schemas.openxmlformats.org/officeDocument/2006/relationships/image" Target="../media/image49.emf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5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emf"/><Relationship Id="rId7" Type="http://schemas.openxmlformats.org/officeDocument/2006/relationships/image" Target="../media/image6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9.png"/><Relationship Id="rId11" Type="http://schemas.openxmlformats.org/officeDocument/2006/relationships/image" Target="../media/image64.emf"/><Relationship Id="rId5" Type="http://schemas.openxmlformats.org/officeDocument/2006/relationships/image" Target="../media/image57.emf"/><Relationship Id="rId10" Type="http://schemas.openxmlformats.org/officeDocument/2006/relationships/image" Target="../media/image63.e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image" Target="../media/image67.wmf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10" Type="http://schemas.openxmlformats.org/officeDocument/2006/relationships/image" Target="../media/image66.w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32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73.emf"/><Relationship Id="rId3" Type="http://schemas.openxmlformats.org/officeDocument/2006/relationships/image" Target="../media/image59.png"/><Relationship Id="rId7" Type="http://schemas.openxmlformats.org/officeDocument/2006/relationships/image" Target="../media/image70.e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75.e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38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72.emf"/><Relationship Id="rId5" Type="http://schemas.openxmlformats.org/officeDocument/2006/relationships/image" Target="../media/image77.wmf"/><Relationship Id="rId15" Type="http://schemas.openxmlformats.org/officeDocument/2006/relationships/image" Target="../media/image74.emf"/><Relationship Id="rId10" Type="http://schemas.openxmlformats.org/officeDocument/2006/relationships/oleObject" Target="../embeddings/oleObject35.bin"/><Relationship Id="rId4" Type="http://schemas.openxmlformats.org/officeDocument/2006/relationships/image" Target="../media/image76.wmf"/><Relationship Id="rId9" Type="http://schemas.openxmlformats.org/officeDocument/2006/relationships/image" Target="../media/image71.emf"/><Relationship Id="rId14" Type="http://schemas.openxmlformats.org/officeDocument/2006/relationships/oleObject" Target="../embeddings/oleObject3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59.png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6.wmf"/><Relationship Id="rId5" Type="http://schemas.openxmlformats.org/officeDocument/2006/relationships/image" Target="../media/image78.wmf"/><Relationship Id="rId4" Type="http://schemas.openxmlformats.org/officeDocument/2006/relationships/oleObject" Target="../embeddings/oleObject39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79.wmf"/><Relationship Id="rId9" Type="http://schemas.openxmlformats.org/officeDocument/2006/relationships/image" Target="../media/image8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7" Type="http://schemas.openxmlformats.org/officeDocument/2006/relationships/image" Target="../media/image91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89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6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9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file://localhost/Users/prebys/GoogleDrive/USPAS%202014/uspas_2012/quench.wmv" TargetMode="External"/><Relationship Id="rId1" Type="http://schemas.microsoft.com/office/2007/relationships/media" Target="file://localhost/Users/prebys/GoogleDrive/USPAS%202014/uspas_2012/quench.wmv" TargetMode="External"/><Relationship Id="rId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.emf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video" Target="../media/media1.mp4"/><Relationship Id="rId7" Type="http://schemas.openxmlformats.org/officeDocument/2006/relationships/oleObject" Target="../embeddings/oleObject5.bin"/><Relationship Id="rId2" Type="http://schemas.microsoft.com/office/2007/relationships/media" Target="../media/media1.mp4"/><Relationship Id="rId1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4.jpeg"/><Relationship Id="rId5" Type="http://schemas.openxmlformats.org/officeDocument/2006/relationships/video" Target="../media/media2.mp4"/><Relationship Id="rId10" Type="http://schemas.openxmlformats.org/officeDocument/2006/relationships/image" Target="../media/image13.png"/><Relationship Id="rId4" Type="http://schemas.microsoft.com/office/2007/relationships/media" Target="../media/media2.mp4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7.emf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04840" y="533400"/>
            <a:ext cx="7280777" cy="286816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Overview</a:t>
            </a:r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Eric Prebys, UC Davis</a:t>
            </a: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51367" y="473864"/>
            <a:ext cx="7886700" cy="600164"/>
          </a:xfrm>
        </p:spPr>
        <p:txBody>
          <a:bodyPr/>
          <a:lstStyle/>
          <a:p>
            <a:r>
              <a:rPr lang="en-US" dirty="0"/>
              <a:t>Relativity and Units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42648" y="1183045"/>
            <a:ext cx="8640224" cy="5593213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Basic Relativity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1800" dirty="0"/>
              <a:t>Units</a:t>
            </a:r>
          </a:p>
          <a:p>
            <a:pPr lvl="1"/>
            <a:r>
              <a:rPr lang="en-US" sz="1800" dirty="0"/>
              <a:t>For the most part, we will use SI units, except</a:t>
            </a:r>
          </a:p>
          <a:p>
            <a:pPr lvl="2"/>
            <a:r>
              <a:rPr lang="en-US" sz="1800" dirty="0"/>
              <a:t>Energy: </a:t>
            </a:r>
            <a:r>
              <a:rPr lang="en-US" sz="1800" dirty="0" err="1"/>
              <a:t>eV</a:t>
            </a:r>
            <a:r>
              <a:rPr lang="en-US" sz="1800" dirty="0"/>
              <a:t> (</a:t>
            </a:r>
            <a:r>
              <a:rPr lang="en-US" sz="1800" dirty="0" err="1"/>
              <a:t>keV</a:t>
            </a:r>
            <a:r>
              <a:rPr lang="en-US" sz="1800" dirty="0"/>
              <a:t>, </a:t>
            </a:r>
            <a:r>
              <a:rPr lang="en-US" sz="1800" dirty="0" err="1"/>
              <a:t>MeV</a:t>
            </a:r>
            <a:r>
              <a:rPr lang="en-US" sz="1800" dirty="0"/>
              <a:t>, etc) [1 </a:t>
            </a:r>
            <a:r>
              <a:rPr lang="en-US" sz="1800" dirty="0" err="1"/>
              <a:t>eV</a:t>
            </a:r>
            <a:r>
              <a:rPr lang="en-US" sz="1800" dirty="0"/>
              <a:t> = 1.6x10</a:t>
            </a:r>
            <a:r>
              <a:rPr lang="en-US" sz="1800" baseline="30000" dirty="0"/>
              <a:t>-19</a:t>
            </a:r>
            <a:r>
              <a:rPr lang="en-US" sz="1800" dirty="0"/>
              <a:t> J]</a:t>
            </a:r>
          </a:p>
          <a:p>
            <a:pPr lvl="2"/>
            <a:r>
              <a:rPr lang="en-US" sz="1800" dirty="0"/>
              <a:t>Mass: </a:t>
            </a:r>
            <a:r>
              <a:rPr lang="en-US" sz="1800" dirty="0" err="1"/>
              <a:t>eV</a:t>
            </a:r>
            <a:r>
              <a:rPr lang="en-US" sz="1800" dirty="0"/>
              <a:t>/c</a:t>
            </a:r>
            <a:r>
              <a:rPr lang="en-US" sz="1800" baseline="30000" dirty="0"/>
              <a:t>2                                   </a:t>
            </a:r>
            <a:r>
              <a:rPr lang="en-US" sz="1800" dirty="0"/>
              <a:t>[proton = 1.67x10</a:t>
            </a:r>
            <a:r>
              <a:rPr lang="en-US" sz="1800" baseline="30000" dirty="0"/>
              <a:t>-27</a:t>
            </a:r>
            <a:r>
              <a:rPr lang="en-US" sz="1800" dirty="0"/>
              <a:t> kg = 938 </a:t>
            </a:r>
            <a:r>
              <a:rPr lang="en-US" sz="1800" dirty="0" err="1"/>
              <a:t>MeV</a:t>
            </a:r>
            <a:r>
              <a:rPr lang="en-US" sz="1800" dirty="0"/>
              <a:t>/c</a:t>
            </a:r>
            <a:r>
              <a:rPr lang="en-US" sz="1800" baseline="30000" dirty="0"/>
              <a:t>2</a:t>
            </a:r>
            <a:r>
              <a:rPr lang="en-US" sz="1800" dirty="0"/>
              <a:t>]</a:t>
            </a:r>
          </a:p>
          <a:p>
            <a:pPr lvl="2"/>
            <a:r>
              <a:rPr lang="en-US" sz="1800" dirty="0"/>
              <a:t>Momentum: </a:t>
            </a:r>
            <a:r>
              <a:rPr lang="en-US" sz="1800" dirty="0" err="1"/>
              <a:t>eV</a:t>
            </a:r>
            <a:r>
              <a:rPr lang="en-US" sz="1800" dirty="0"/>
              <a:t>/c	            [proton @ β=.9 = 1.94 </a:t>
            </a:r>
            <a:r>
              <a:rPr lang="en-US" sz="1800" dirty="0" err="1"/>
              <a:t>GeV</a:t>
            </a:r>
            <a:r>
              <a:rPr lang="en-US" sz="1800" dirty="0"/>
              <a:t>/c]</a:t>
            </a:r>
          </a:p>
          <a:p>
            <a:pPr lvl="1"/>
            <a:r>
              <a:rPr lang="en-US" sz="1800" dirty="0"/>
              <a:t>In the US and Europe, we normally talk about the kinetic energy (</a:t>
            </a:r>
            <a:r>
              <a:rPr lang="en-US" sz="1800" i="1" dirty="0"/>
              <a:t>K</a:t>
            </a:r>
            <a:r>
              <a:rPr lang="en-US" sz="1800" dirty="0"/>
              <a:t>) of a particle beam, although we’ll see that momentum really makes more sense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>
              <a:buNone/>
            </a:pPr>
            <a:endParaRPr lang="en-US" sz="18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502503"/>
              </p:ext>
            </p:extLst>
          </p:nvPr>
        </p:nvGraphicFramePr>
        <p:xfrm>
          <a:off x="1275493" y="1665450"/>
          <a:ext cx="3014552" cy="2699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7" name="Equation" r:id="rId4" imgW="2184400" imgH="1955800" progId="Equation.DSMT4">
                  <p:embed/>
                </p:oleObj>
              </mc:Choice>
              <mc:Fallback>
                <p:oleObj name="Equation" r:id="rId4" imgW="2184400" imgH="195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5493" y="1665450"/>
                        <a:ext cx="3014552" cy="269969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3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82649"/>
              </p:ext>
            </p:extLst>
          </p:nvPr>
        </p:nvGraphicFramePr>
        <p:xfrm>
          <a:off x="5953922" y="2592409"/>
          <a:ext cx="1133594" cy="1953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8" name="Equation" r:id="rId6" imgW="639720" imgH="1179360" progId="Equation.DSMT4">
                  <p:embed/>
                </p:oleObj>
              </mc:Choice>
              <mc:Fallback>
                <p:oleObj name="Equation" r:id="rId6" imgW="639720" imgH="11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922" y="2592409"/>
                        <a:ext cx="1133594" cy="195357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172873" y="1940619"/>
            <a:ext cx="3013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Some Handy Relationships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5737" y="4632121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+mn-lt"/>
              </a:rPr>
              <a:t>These units make these relationships really easy to calculate</a:t>
            </a:r>
          </a:p>
        </p:txBody>
      </p:sp>
      <p:sp>
        <p:nvSpPr>
          <p:cNvPr id="4" name="Freeform 3"/>
          <p:cNvSpPr/>
          <p:nvPr/>
        </p:nvSpPr>
        <p:spPr>
          <a:xfrm>
            <a:off x="6157977" y="4545987"/>
            <a:ext cx="383996" cy="1032464"/>
          </a:xfrm>
          <a:custGeom>
            <a:avLst/>
            <a:gdLst>
              <a:gd name="connsiteX0" fmla="*/ 69775 w 530702"/>
              <a:gd name="connsiteY0" fmla="*/ 0 h 1995816"/>
              <a:gd name="connsiteX1" fmla="*/ 530290 w 530702"/>
              <a:gd name="connsiteY1" fmla="*/ 851362 h 1995816"/>
              <a:gd name="connsiteX2" fmla="*/ 0 w 530702"/>
              <a:gd name="connsiteY2" fmla="*/ 1995816 h 1995816"/>
              <a:gd name="connsiteX0" fmla="*/ 293055 w 547252"/>
              <a:gd name="connsiteY0" fmla="*/ 0 h 1995816"/>
              <a:gd name="connsiteX1" fmla="*/ 530290 w 547252"/>
              <a:gd name="connsiteY1" fmla="*/ 851362 h 1995816"/>
              <a:gd name="connsiteX2" fmla="*/ 0 w 547252"/>
              <a:gd name="connsiteY2" fmla="*/ 1995816 h 1995816"/>
              <a:gd name="connsiteX0" fmla="*/ 293055 w 543213"/>
              <a:gd name="connsiteY0" fmla="*/ 0 h 1995816"/>
              <a:gd name="connsiteX1" fmla="*/ 530290 w 543213"/>
              <a:gd name="connsiteY1" fmla="*/ 851362 h 1995816"/>
              <a:gd name="connsiteX2" fmla="*/ 0 w 543213"/>
              <a:gd name="connsiteY2" fmla="*/ 1995816 h 1995816"/>
              <a:gd name="connsiteX0" fmla="*/ 293055 w 538788"/>
              <a:gd name="connsiteY0" fmla="*/ 0 h 1995816"/>
              <a:gd name="connsiteX1" fmla="*/ 530290 w 538788"/>
              <a:gd name="connsiteY1" fmla="*/ 851362 h 1995816"/>
              <a:gd name="connsiteX2" fmla="*/ 0 w 538788"/>
              <a:gd name="connsiteY2" fmla="*/ 1995816 h 1995816"/>
              <a:gd name="connsiteX0" fmla="*/ 339237 w 541070"/>
              <a:gd name="connsiteY0" fmla="*/ 0 h 2275748"/>
              <a:gd name="connsiteX1" fmla="*/ 530290 w 541070"/>
              <a:gd name="connsiteY1" fmla="*/ 1131294 h 2275748"/>
              <a:gd name="connsiteX2" fmla="*/ 0 w 541070"/>
              <a:gd name="connsiteY2" fmla="*/ 2275748 h 227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1070" h="2275748">
                <a:moveTo>
                  <a:pt x="339237" y="0"/>
                </a:moveTo>
                <a:cubicBezTo>
                  <a:pt x="452626" y="518776"/>
                  <a:pt x="579133" y="798658"/>
                  <a:pt x="530290" y="1131294"/>
                </a:cubicBezTo>
                <a:cubicBezTo>
                  <a:pt x="481448" y="1463930"/>
                  <a:pt x="0" y="2275748"/>
                  <a:pt x="0" y="2275748"/>
                </a:cubicBezTo>
              </a:path>
            </a:pathLst>
          </a:custGeom>
          <a:ln w="12700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562692" y="979649"/>
            <a:ext cx="1752600" cy="685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562692" y="1665449"/>
            <a:ext cx="1752600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315292" y="979649"/>
            <a:ext cx="0" cy="685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927077"/>
              </p:ext>
            </p:extLst>
          </p:nvPr>
        </p:nvGraphicFramePr>
        <p:xfrm>
          <a:off x="6324692" y="979649"/>
          <a:ext cx="22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9" name="Equation" r:id="rId8" imgW="152400" imgH="152400" progId="Equation.DSMT4">
                  <p:embed/>
                </p:oleObj>
              </mc:Choice>
              <mc:Fallback>
                <p:oleObj name="Equation" r:id="rId8" imgW="1524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24692" y="979649"/>
                        <a:ext cx="228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560814"/>
              </p:ext>
            </p:extLst>
          </p:nvPr>
        </p:nvGraphicFramePr>
        <p:xfrm>
          <a:off x="7391492" y="1208249"/>
          <a:ext cx="4191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0" name="Equation" r:id="rId10" imgW="279400" imgH="190500" progId="Equation.DSMT4">
                  <p:embed/>
                </p:oleObj>
              </mc:Choice>
              <mc:Fallback>
                <p:oleObj name="Equation" r:id="rId10" imgW="2794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91492" y="1208249"/>
                        <a:ext cx="419100" cy="28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218350"/>
              </p:ext>
            </p:extLst>
          </p:nvPr>
        </p:nvGraphicFramePr>
        <p:xfrm>
          <a:off x="6381842" y="1684499"/>
          <a:ext cx="3048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1" name="Equation" r:id="rId12" imgW="203200" imgH="165100" progId="Equation.DSMT4">
                  <p:embed/>
                </p:oleObj>
              </mc:Choice>
              <mc:Fallback>
                <p:oleObj name="Equation" r:id="rId12" imgW="2032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81842" y="1684499"/>
                        <a:ext cx="304800" cy="24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298306" y="435955"/>
            <a:ext cx="257540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+mn-lt"/>
              </a:rPr>
              <a:t>Remember forever!</a:t>
            </a:r>
          </a:p>
        </p:txBody>
      </p:sp>
    </p:spTree>
    <p:extLst>
      <p:ext uri="{BB962C8B-B14F-4D97-AF65-F5344CB8AC3E}">
        <p14:creationId xmlns:p14="http://schemas.microsoft.com/office/powerpoint/2010/main" val="22543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8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/>
      <p:bldP spid="12" grpId="0"/>
      <p:bldP spid="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9083" y="417341"/>
            <a:ext cx="7886700" cy="600164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Some Pre-History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544" y="899822"/>
            <a:ext cx="8001000" cy="5701048"/>
          </a:xfrm>
        </p:spPr>
        <p:txBody>
          <a:bodyPr/>
          <a:lstStyle/>
          <a:p>
            <a:pPr eaLnBrk="1" hangingPunct="1"/>
            <a:r>
              <a:rPr lang="en-US" sz="2000" dirty="0"/>
              <a:t>The first artificial acceleration of particles </a:t>
            </a:r>
            <a:br>
              <a:rPr lang="en-US" sz="2000" dirty="0"/>
            </a:br>
            <a:r>
              <a:rPr lang="en-US" sz="2000" dirty="0"/>
              <a:t>was  done using “Crookes tubes”, in the </a:t>
            </a:r>
            <a:br>
              <a:rPr lang="en-US" sz="2000" dirty="0"/>
            </a:br>
            <a:r>
              <a:rPr lang="en-US" sz="2000" dirty="0"/>
              <a:t>latter half of the 19</a:t>
            </a:r>
            <a:r>
              <a:rPr lang="en-US" sz="2000" baseline="30000" dirty="0"/>
              <a:t>th</a:t>
            </a:r>
            <a:r>
              <a:rPr lang="en-US" sz="2000" dirty="0"/>
              <a:t> century</a:t>
            </a:r>
          </a:p>
          <a:p>
            <a:pPr lvl="1" eaLnBrk="1" hangingPunct="1"/>
            <a:r>
              <a:rPr lang="en-US" sz="1600" dirty="0"/>
              <a:t>These were used to produce the first X-rays (1875)</a:t>
            </a:r>
          </a:p>
          <a:p>
            <a:pPr lvl="1" eaLnBrk="1" hangingPunct="1"/>
            <a:r>
              <a:rPr lang="en-US" sz="1600" dirty="0"/>
              <a:t>At the time no one understood what was going on</a:t>
            </a:r>
            <a:endParaRPr lang="en-US" sz="2000" dirty="0"/>
          </a:p>
          <a:p>
            <a:pPr eaLnBrk="1" hangingPunct="1"/>
            <a:r>
              <a:rPr lang="en-US" sz="2000" dirty="0"/>
              <a:t>The first “particle physics experiment” told Ernest Rutherford the structure of the atom (1911)</a:t>
            </a:r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marL="0" indent="0" eaLnBrk="1" hangingPunct="1">
              <a:buNone/>
            </a:pPr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/>
              <a:t>In this case, the “accelerator” was a </a:t>
            </a:r>
            <a:br>
              <a:rPr lang="en-US" sz="2000" dirty="0"/>
            </a:br>
            <a:r>
              <a:rPr lang="en-US" sz="2000" dirty="0"/>
              <a:t>naturally decaying </a:t>
            </a:r>
            <a:r>
              <a:rPr lang="en-US" sz="2000" baseline="30000" dirty="0"/>
              <a:t>235</a:t>
            </a:r>
            <a:r>
              <a:rPr lang="en-US" sz="2000" dirty="0"/>
              <a:t>U nucleus</a:t>
            </a:r>
          </a:p>
          <a:p>
            <a:pPr eaLnBrk="1" hangingPunct="1"/>
            <a:endParaRPr lang="en-US" sz="2000" dirty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4221" y="3173249"/>
            <a:ext cx="3350512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5696044" y="3173248"/>
            <a:ext cx="2895600" cy="1015663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+mn-lt"/>
              </a:rPr>
              <a:t>Study the way radioactive particles “scatter” off of atoms</a:t>
            </a:r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 flipH="1">
            <a:off x="4745069" y="3784067"/>
            <a:ext cx="914400" cy="30480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253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2" t="3453" r="1932" b="3453"/>
          <a:stretch>
            <a:fillRect/>
          </a:stretch>
        </p:blipFill>
        <p:spPr bwMode="auto">
          <a:xfrm>
            <a:off x="5359549" y="4782599"/>
            <a:ext cx="3009900" cy="16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11" descr="http://upload.wikimedia.org/wikipedia/commons/thumb/b/bf/Crookes_tube_two_views.jpg/250px-Crookes_tube_two_view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0840" y="673262"/>
            <a:ext cx="2752725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87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  <p:bldP spid="22533" grpId="0" animBg="1"/>
      <p:bldP spid="225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643" y="427368"/>
            <a:ext cx="7886700" cy="600164"/>
          </a:xfrm>
        </p:spPr>
        <p:txBody>
          <a:bodyPr/>
          <a:lstStyle/>
          <a:p>
            <a:pPr>
              <a:defRPr/>
            </a:pPr>
            <a:r>
              <a:rPr lang="en-US" dirty="0"/>
              <a:t>Natural Particle Acceleration</a:t>
            </a:r>
          </a:p>
        </p:txBody>
      </p:sp>
      <p:sp>
        <p:nvSpPr>
          <p:cNvPr id="25603" name="Content Placeholder 6"/>
          <p:cNvSpPr>
            <a:spLocks noGrp="1"/>
          </p:cNvSpPr>
          <p:nvPr>
            <p:ph sz="half" idx="1"/>
          </p:nvPr>
        </p:nvSpPr>
        <p:spPr>
          <a:xfrm>
            <a:off x="600384" y="1287288"/>
            <a:ext cx="4778375" cy="3687676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Radioactive sources produce maximum energies of a few million electron volts (</a:t>
            </a:r>
            <a:r>
              <a:rPr lang="en-US" sz="2400" dirty="0" err="1"/>
              <a:t>MeV</a:t>
            </a:r>
            <a:r>
              <a:rPr lang="en-US" sz="2400" dirty="0"/>
              <a:t>)</a:t>
            </a:r>
          </a:p>
          <a:p>
            <a:r>
              <a:rPr lang="en-US" sz="2400" dirty="0"/>
              <a:t>Cosmic rays reach energies of ~1,000,000,000 x LHC but the rates are too low to be useful as a study tool</a:t>
            </a:r>
          </a:p>
          <a:p>
            <a:pPr lvl="1"/>
            <a:r>
              <a:rPr lang="en-US" sz="2000" dirty="0"/>
              <a:t>Not enough “luminosity”</a:t>
            </a:r>
          </a:p>
          <a:p>
            <a:r>
              <a:rPr lang="en-US" sz="2400" dirty="0"/>
              <a:t>However, low energy cosmic rays are extremely useful for detector testing, commissioning, etc.</a:t>
            </a:r>
          </a:p>
        </p:txBody>
      </p:sp>
      <p:pic>
        <p:nvPicPr>
          <p:cNvPr id="25604" name="Picture 2" descr="http://scienceblogs.com/startswithabang/upload/2009/10/the_energy_limit_of_the_univer/cosmic%20ray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333500"/>
            <a:ext cx="3886200" cy="452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 rot="5400000">
            <a:off x="4400550" y="3105150"/>
            <a:ext cx="51435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72300" y="533400"/>
            <a:ext cx="14478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Max LHC energy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</p:spTree>
    <p:extLst>
      <p:ext uri="{BB962C8B-B14F-4D97-AF65-F5344CB8AC3E}">
        <p14:creationId xmlns:p14="http://schemas.microsoft.com/office/powerpoint/2010/main" val="1272451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259286" y="459437"/>
            <a:ext cx="7772400" cy="600164"/>
          </a:xfrm>
        </p:spPr>
        <p:txBody>
          <a:bodyPr/>
          <a:lstStyle/>
          <a:p>
            <a:pPr>
              <a:defRPr/>
            </a:pPr>
            <a:r>
              <a:rPr lang="en-US" dirty="0"/>
              <a:t>Man-made Particle Acceleration</a:t>
            </a:r>
          </a:p>
        </p:txBody>
      </p:sp>
      <p:pic>
        <p:nvPicPr>
          <p:cNvPr id="1032" name="Picture 3" descr="da90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66657" y="1188097"/>
            <a:ext cx="674741" cy="1943100"/>
          </a:xfrm>
        </p:spPr>
      </p:pic>
      <p:graphicFrame>
        <p:nvGraphicFramePr>
          <p:cNvPr id="1026" name="Object 2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736652979"/>
              </p:ext>
            </p:extLst>
          </p:nvPr>
        </p:nvGraphicFramePr>
        <p:xfrm>
          <a:off x="7077660" y="679542"/>
          <a:ext cx="166687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" name="Equation" r:id="rId4" imgW="177480" imgH="203040" progId="Equation.3">
                  <p:embed/>
                </p:oleObj>
              </mc:Choice>
              <mc:Fallback>
                <p:oleObj name="Equation" r:id="rId4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7660" y="679542"/>
                        <a:ext cx="166687" cy="220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76392796"/>
              </p:ext>
            </p:extLst>
          </p:nvPr>
        </p:nvGraphicFramePr>
        <p:xfrm>
          <a:off x="7066547" y="931956"/>
          <a:ext cx="165100" cy="22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2" name="Equation" r:id="rId6" imgW="177480" imgH="203040" progId="Equation.3">
                  <p:embed/>
                </p:oleObj>
              </mc:Choice>
              <mc:Fallback>
                <p:oleObj name="Equation" r:id="rId6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6547" y="931956"/>
                        <a:ext cx="165100" cy="220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Text Box 6"/>
          <p:cNvSpPr txBox="1">
            <a:spLocks noChangeArrowheads="1"/>
          </p:cNvSpPr>
          <p:nvPr/>
        </p:nvSpPr>
        <p:spPr bwMode="auto">
          <a:xfrm>
            <a:off x="1695356" y="1416699"/>
            <a:ext cx="4495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+mn-lt"/>
                <a:cs typeface="Arial" charset="0"/>
              </a:rPr>
              <a:t>The simplest accelerators accelerate charged particles through a </a:t>
            </a:r>
            <a:r>
              <a:rPr lang="en-US" sz="2000" i="1" dirty="0">
                <a:latin typeface="+mn-lt"/>
                <a:cs typeface="Arial" charset="0"/>
              </a:rPr>
              <a:t>static </a:t>
            </a:r>
            <a:r>
              <a:rPr lang="en-US" sz="2000" dirty="0">
                <a:latin typeface="+mn-lt"/>
                <a:cs typeface="Arial" charset="0"/>
              </a:rPr>
              <a:t>electric</a:t>
            </a:r>
            <a:r>
              <a:rPr lang="en-US" sz="2000" i="1" dirty="0">
                <a:latin typeface="+mn-lt"/>
                <a:cs typeface="Arial" charset="0"/>
              </a:rPr>
              <a:t> </a:t>
            </a:r>
            <a:r>
              <a:rPr lang="en-US" sz="2000" dirty="0">
                <a:latin typeface="+mn-lt"/>
                <a:cs typeface="Arial" charset="0"/>
              </a:rPr>
              <a:t>field.  Example: </a:t>
            </a:r>
            <a:r>
              <a:rPr lang="en-US" sz="2000" b="1" dirty="0">
                <a:latin typeface="+mn-lt"/>
                <a:cs typeface="Arial" charset="0"/>
              </a:rPr>
              <a:t>vacuum tubes </a:t>
            </a:r>
            <a:r>
              <a:rPr lang="en-US" sz="2000" dirty="0">
                <a:latin typeface="+mn-lt"/>
                <a:cs typeface="Arial" charset="0"/>
              </a:rPr>
              <a:t>(or CRT TV’s)</a:t>
            </a:r>
          </a:p>
        </p:txBody>
      </p:sp>
      <p:sp>
        <p:nvSpPr>
          <p:cNvPr id="1034" name="Freeform 7"/>
          <p:cNvSpPr>
            <a:spLocks/>
          </p:cNvSpPr>
          <p:nvPr/>
        </p:nvSpPr>
        <p:spPr bwMode="auto">
          <a:xfrm>
            <a:off x="6539496" y="766854"/>
            <a:ext cx="476250" cy="725488"/>
          </a:xfrm>
          <a:custGeom>
            <a:avLst/>
            <a:gdLst>
              <a:gd name="T0" fmla="*/ 0 w 300"/>
              <a:gd name="T1" fmla="*/ 0 h 457"/>
              <a:gd name="T2" fmla="*/ 2147483647 w 300"/>
              <a:gd name="T3" fmla="*/ 2147483647 h 457"/>
              <a:gd name="T4" fmla="*/ 2147483647 w 300"/>
              <a:gd name="T5" fmla="*/ 2147483647 h 457"/>
              <a:gd name="T6" fmla="*/ 2147483647 w 300"/>
              <a:gd name="T7" fmla="*/ 2147483647 h 457"/>
              <a:gd name="T8" fmla="*/ 2147483647 w 300"/>
              <a:gd name="T9" fmla="*/ 2147483647 h 457"/>
              <a:gd name="T10" fmla="*/ 2147483647 w 300"/>
              <a:gd name="T11" fmla="*/ 2147483647 h 457"/>
              <a:gd name="T12" fmla="*/ 2147483647 w 300"/>
              <a:gd name="T13" fmla="*/ 2147483647 h 457"/>
              <a:gd name="T14" fmla="*/ 2147483647 w 300"/>
              <a:gd name="T15" fmla="*/ 2147483647 h 457"/>
              <a:gd name="T16" fmla="*/ 2147483647 w 300"/>
              <a:gd name="T17" fmla="*/ 2147483647 h 457"/>
              <a:gd name="T18" fmla="*/ 2147483647 w 300"/>
              <a:gd name="T19" fmla="*/ 2147483647 h 457"/>
              <a:gd name="T20" fmla="*/ 2147483647 w 300"/>
              <a:gd name="T21" fmla="*/ 2147483647 h 457"/>
              <a:gd name="T22" fmla="*/ 2147483647 w 300"/>
              <a:gd name="T23" fmla="*/ 2147483647 h 457"/>
              <a:gd name="T24" fmla="*/ 2147483647 w 300"/>
              <a:gd name="T25" fmla="*/ 2147483647 h 457"/>
              <a:gd name="T26" fmla="*/ 2147483647 w 300"/>
              <a:gd name="T27" fmla="*/ 2147483647 h 457"/>
              <a:gd name="T28" fmla="*/ 2147483647 w 300"/>
              <a:gd name="T29" fmla="*/ 2147483647 h 457"/>
              <a:gd name="T30" fmla="*/ 2147483647 w 300"/>
              <a:gd name="T31" fmla="*/ 2147483647 h 45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300"/>
              <a:gd name="T49" fmla="*/ 0 h 457"/>
              <a:gd name="T50" fmla="*/ 300 w 300"/>
              <a:gd name="T51" fmla="*/ 457 h 45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300" h="457">
                <a:moveTo>
                  <a:pt x="0" y="0"/>
                </a:moveTo>
                <a:cubicBezTo>
                  <a:pt x="112" y="2"/>
                  <a:pt x="225" y="4"/>
                  <a:pt x="254" y="15"/>
                </a:cubicBezTo>
                <a:cubicBezTo>
                  <a:pt x="283" y="26"/>
                  <a:pt x="172" y="57"/>
                  <a:pt x="172" y="68"/>
                </a:cubicBezTo>
                <a:cubicBezTo>
                  <a:pt x="172" y="79"/>
                  <a:pt x="249" y="71"/>
                  <a:pt x="254" y="83"/>
                </a:cubicBezTo>
                <a:cubicBezTo>
                  <a:pt x="259" y="95"/>
                  <a:pt x="214" y="138"/>
                  <a:pt x="202" y="142"/>
                </a:cubicBezTo>
                <a:cubicBezTo>
                  <a:pt x="190" y="146"/>
                  <a:pt x="170" y="105"/>
                  <a:pt x="179" y="105"/>
                </a:cubicBezTo>
                <a:cubicBezTo>
                  <a:pt x="188" y="105"/>
                  <a:pt x="250" y="123"/>
                  <a:pt x="254" y="142"/>
                </a:cubicBezTo>
                <a:cubicBezTo>
                  <a:pt x="258" y="161"/>
                  <a:pt x="202" y="208"/>
                  <a:pt x="202" y="217"/>
                </a:cubicBezTo>
                <a:cubicBezTo>
                  <a:pt x="202" y="226"/>
                  <a:pt x="249" y="181"/>
                  <a:pt x="254" y="195"/>
                </a:cubicBezTo>
                <a:cubicBezTo>
                  <a:pt x="259" y="209"/>
                  <a:pt x="241" y="286"/>
                  <a:pt x="231" y="300"/>
                </a:cubicBezTo>
                <a:cubicBezTo>
                  <a:pt x="221" y="314"/>
                  <a:pt x="190" y="276"/>
                  <a:pt x="194" y="277"/>
                </a:cubicBezTo>
                <a:cubicBezTo>
                  <a:pt x="198" y="278"/>
                  <a:pt x="252" y="288"/>
                  <a:pt x="254" y="307"/>
                </a:cubicBezTo>
                <a:cubicBezTo>
                  <a:pt x="256" y="326"/>
                  <a:pt x="218" y="383"/>
                  <a:pt x="209" y="389"/>
                </a:cubicBezTo>
                <a:cubicBezTo>
                  <a:pt x="200" y="395"/>
                  <a:pt x="192" y="343"/>
                  <a:pt x="202" y="344"/>
                </a:cubicBezTo>
                <a:cubicBezTo>
                  <a:pt x="212" y="345"/>
                  <a:pt x="300" y="378"/>
                  <a:pt x="269" y="397"/>
                </a:cubicBezTo>
                <a:cubicBezTo>
                  <a:pt x="238" y="416"/>
                  <a:pt x="126" y="436"/>
                  <a:pt x="15" y="457"/>
                </a:cubicBezTo>
              </a:path>
            </a:pathLst>
          </a:custGeom>
          <a:noFill/>
          <a:ln w="9525" cap="flat" cmpd="sng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5" name="Line 8"/>
          <p:cNvSpPr>
            <a:spLocks noChangeShapeType="1"/>
          </p:cNvSpPr>
          <p:nvPr/>
        </p:nvSpPr>
        <p:spPr bwMode="auto">
          <a:xfrm>
            <a:off x="7965071" y="649381"/>
            <a:ext cx="0" cy="9620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28" name="Object 4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068728698"/>
              </p:ext>
            </p:extLst>
          </p:nvPr>
        </p:nvGraphicFramePr>
        <p:xfrm>
          <a:off x="7066547" y="1203417"/>
          <a:ext cx="166688" cy="220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3" name="Equation" r:id="rId8" imgW="177480" imgH="203040" progId="Equation.3">
                  <p:embed/>
                </p:oleObj>
              </mc:Choice>
              <mc:Fallback>
                <p:oleObj name="Equation" r:id="rId8" imgW="177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6547" y="1203417"/>
                        <a:ext cx="166688" cy="220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6" name="Line 10"/>
          <p:cNvSpPr>
            <a:spLocks noChangeShapeType="1"/>
          </p:cNvSpPr>
          <p:nvPr/>
        </p:nvSpPr>
        <p:spPr bwMode="auto">
          <a:xfrm>
            <a:off x="7226885" y="862104"/>
            <a:ext cx="593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7" name="Line 11"/>
          <p:cNvSpPr>
            <a:spLocks noChangeShapeType="1"/>
          </p:cNvSpPr>
          <p:nvPr/>
        </p:nvSpPr>
        <p:spPr bwMode="auto">
          <a:xfrm>
            <a:off x="7191960" y="1100231"/>
            <a:ext cx="593725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38" name="Line 12"/>
          <p:cNvSpPr>
            <a:spLocks noChangeShapeType="1"/>
          </p:cNvSpPr>
          <p:nvPr/>
        </p:nvSpPr>
        <p:spPr bwMode="auto">
          <a:xfrm>
            <a:off x="7215772" y="1349467"/>
            <a:ext cx="569913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0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473619"/>
              </p:ext>
            </p:extLst>
          </p:nvPr>
        </p:nvGraphicFramePr>
        <p:xfrm>
          <a:off x="8004759" y="877979"/>
          <a:ext cx="55245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4" name="Equation" r:id="rId9" imgW="266400" imgH="177480" progId="Equation.3">
                  <p:embed/>
                </p:oleObj>
              </mc:Choice>
              <mc:Fallback>
                <p:oleObj name="Equation" r:id="rId9" imgW="2664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4759" y="877979"/>
                        <a:ext cx="55245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682486"/>
              </p:ext>
            </p:extLst>
          </p:nvPr>
        </p:nvGraphicFramePr>
        <p:xfrm>
          <a:off x="6556281" y="2189894"/>
          <a:ext cx="1629446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5" name="Equation" r:id="rId11" imgW="901440" imgH="177480" progId="Equation.DSMT4">
                  <p:embed/>
                </p:oleObj>
              </mc:Choice>
              <mc:Fallback>
                <p:oleObj name="Equation" r:id="rId11" imgW="90144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281" y="2189894"/>
                        <a:ext cx="1629446" cy="4032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9" name="Text Box 15"/>
          <p:cNvSpPr txBox="1">
            <a:spLocks noChangeArrowheads="1"/>
          </p:cNvSpPr>
          <p:nvPr/>
        </p:nvSpPr>
        <p:spPr bwMode="auto">
          <a:xfrm>
            <a:off x="6277560" y="1887549"/>
            <a:ext cx="10191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cs typeface="Arial" charset="0"/>
              </a:rPr>
              <a:t>Cathode</a:t>
            </a:r>
          </a:p>
        </p:txBody>
      </p:sp>
      <p:sp>
        <p:nvSpPr>
          <p:cNvPr id="1040" name="Text Box 16"/>
          <p:cNvSpPr txBox="1">
            <a:spLocks noChangeArrowheads="1"/>
          </p:cNvSpPr>
          <p:nvPr/>
        </p:nvSpPr>
        <p:spPr bwMode="auto">
          <a:xfrm>
            <a:off x="7593597" y="1620929"/>
            <a:ext cx="8064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cs typeface="Arial" charset="0"/>
              </a:rPr>
              <a:t>Anode</a:t>
            </a: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603826" y="3187140"/>
            <a:ext cx="75819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rgbClr val="292934"/>
                </a:solidFill>
                <a:latin typeface="Arial" pitchFamily="34" charset="0"/>
                <a:cs typeface="Arial" pitchFamily="34" charset="0"/>
              </a:rPr>
              <a:t>Limited by magnitude of electric field:</a:t>
            </a:r>
          </a:p>
          <a:p>
            <a:pPr lvl="1">
              <a:spcBef>
                <a:spcPct val="50000"/>
              </a:spcBef>
              <a:defRPr/>
            </a:pPr>
            <a:r>
              <a:rPr lang="en-US" sz="2000" dirty="0">
                <a:solidFill>
                  <a:srgbClr val="292934"/>
                </a:solidFill>
                <a:latin typeface="Arial" pitchFamily="34" charset="0"/>
                <a:cs typeface="Arial" pitchFamily="34" charset="0"/>
              </a:rPr>
              <a:t>- CRT display ~</a:t>
            </a:r>
            <a:r>
              <a:rPr lang="en-US" sz="2000" dirty="0" err="1">
                <a:solidFill>
                  <a:srgbClr val="292934"/>
                </a:solidFill>
                <a:latin typeface="Arial" pitchFamily="34" charset="0"/>
                <a:cs typeface="Arial" pitchFamily="34" charset="0"/>
              </a:rPr>
              <a:t>keV</a:t>
            </a:r>
            <a:br>
              <a:rPr lang="en-US" sz="2000" dirty="0">
                <a:solidFill>
                  <a:srgbClr val="292934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292934"/>
                </a:solidFill>
                <a:latin typeface="Arial" pitchFamily="34" charset="0"/>
                <a:cs typeface="Arial" pitchFamily="34" charset="0"/>
              </a:rPr>
              <a:t>- X-ray tube ~10’s of </a:t>
            </a:r>
            <a:r>
              <a:rPr lang="en-US" sz="2000" dirty="0" err="1">
                <a:solidFill>
                  <a:srgbClr val="292934"/>
                </a:solidFill>
                <a:latin typeface="Arial" pitchFamily="34" charset="0"/>
                <a:cs typeface="Arial" pitchFamily="34" charset="0"/>
              </a:rPr>
              <a:t>keV</a:t>
            </a:r>
            <a:br>
              <a:rPr lang="en-US" sz="2000" dirty="0">
                <a:solidFill>
                  <a:srgbClr val="292934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292934"/>
                </a:solidFill>
                <a:latin typeface="Arial" pitchFamily="34" charset="0"/>
                <a:cs typeface="Arial" pitchFamily="34" charset="0"/>
              </a:rPr>
              <a:t>- Van de </a:t>
            </a:r>
            <a:r>
              <a:rPr lang="en-US" sz="2000" dirty="0" err="1">
                <a:solidFill>
                  <a:srgbClr val="292934"/>
                </a:solidFill>
                <a:latin typeface="Arial" pitchFamily="34" charset="0"/>
                <a:cs typeface="Arial" pitchFamily="34" charset="0"/>
              </a:rPr>
              <a:t>Graaf</a:t>
            </a:r>
            <a:r>
              <a:rPr lang="en-US" sz="2000" dirty="0">
                <a:solidFill>
                  <a:srgbClr val="292934"/>
                </a:solidFill>
                <a:latin typeface="Arial" pitchFamily="34" charset="0"/>
                <a:cs typeface="Arial" pitchFamily="34" charset="0"/>
              </a:rPr>
              <a:t>  ~</a:t>
            </a:r>
            <a:r>
              <a:rPr lang="en-US" sz="2000" dirty="0" err="1">
                <a:solidFill>
                  <a:srgbClr val="292934"/>
                </a:solidFill>
                <a:latin typeface="Arial" pitchFamily="34" charset="0"/>
                <a:cs typeface="Arial" pitchFamily="34" charset="0"/>
              </a:rPr>
              <a:t>MeVs</a:t>
            </a:r>
            <a:endParaRPr lang="en-US" sz="2000" dirty="0">
              <a:solidFill>
                <a:srgbClr val="292934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sz="2000" dirty="0">
                <a:solidFill>
                  <a:srgbClr val="292934"/>
                </a:solidFill>
                <a:latin typeface="Arial" pitchFamily="34" charset="0"/>
                <a:cs typeface="Arial" pitchFamily="34" charset="0"/>
              </a:rPr>
              <a:t>Solutions:</a:t>
            </a:r>
          </a:p>
          <a:p>
            <a:pPr marL="633413" lvl="1" indent="-176213">
              <a:spcBef>
                <a:spcPct val="50000"/>
              </a:spcBef>
              <a:buFontTx/>
              <a:buChar char="-"/>
              <a:defRPr/>
            </a:pPr>
            <a:r>
              <a:rPr lang="en-US" sz="2000" dirty="0">
                <a:solidFill>
                  <a:srgbClr val="292934"/>
                </a:solidFill>
                <a:latin typeface="Arial" pitchFamily="34" charset="0"/>
                <a:cs typeface="Arial" pitchFamily="34" charset="0"/>
              </a:rPr>
              <a:t>Alternate fields to keep particles in </a:t>
            </a:r>
            <a:br>
              <a:rPr lang="en-US" sz="2000" dirty="0">
                <a:solidFill>
                  <a:srgbClr val="292934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>
                <a:solidFill>
                  <a:srgbClr val="292934"/>
                </a:solidFill>
                <a:latin typeface="Arial" pitchFamily="34" charset="0"/>
                <a:cs typeface="Arial" pitchFamily="34" charset="0"/>
              </a:rPr>
              <a:t>accelerating fields -&gt; Radio Frequency (RF) acceleration</a:t>
            </a:r>
          </a:p>
          <a:p>
            <a:pPr marL="633413" lvl="1" indent="-176213">
              <a:spcBef>
                <a:spcPts val="0"/>
              </a:spcBef>
              <a:buFontTx/>
              <a:buChar char="-"/>
              <a:defRPr/>
            </a:pPr>
            <a:r>
              <a:rPr lang="en-US" sz="2000" dirty="0">
                <a:solidFill>
                  <a:srgbClr val="292934"/>
                </a:solidFill>
                <a:latin typeface="Arial" pitchFamily="34" charset="0"/>
                <a:cs typeface="Arial" pitchFamily="34" charset="0"/>
              </a:rPr>
              <a:t>Bend particles so they see the same accelerating field over and over -&gt; cyclotrons, synchrotrons</a:t>
            </a:r>
          </a:p>
        </p:txBody>
      </p:sp>
      <p:pic>
        <p:nvPicPr>
          <p:cNvPr id="1043" name="Picture 20" descr="http://www.tgdaily.com/files/images/stories/article_images/fermilab/wcroft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2657" y="2593118"/>
            <a:ext cx="1497159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" name="TextBox 21"/>
          <p:cNvSpPr txBox="1">
            <a:spLocks noChangeArrowheads="1"/>
          </p:cNvSpPr>
          <p:nvPr/>
        </p:nvSpPr>
        <p:spPr bwMode="auto">
          <a:xfrm>
            <a:off x="6343556" y="4876507"/>
            <a:ext cx="2133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dirty="0"/>
              <a:t>Old FNAL </a:t>
            </a:r>
            <a:r>
              <a:rPr lang="en-US" sz="1600" dirty="0" err="1"/>
              <a:t>Cockroft</a:t>
            </a:r>
            <a:r>
              <a:rPr lang="en-US" sz="1600" dirty="0"/>
              <a:t>-Walton = 750 kV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BD7FE8-51C5-4648-9E54-A2671E80274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3500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2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2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27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27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27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/>
      <p:bldP spid="1034" grpId="0" animBg="1"/>
      <p:bldP spid="1035" grpId="0" animBg="1"/>
      <p:bldP spid="1036" grpId="0" animBg="1"/>
      <p:bldP spid="1037" grpId="0" animBg="1"/>
      <p:bldP spid="1038" grpId="0" animBg="1"/>
      <p:bldP spid="1039" grpId="0"/>
      <p:bldP spid="1040" grpId="0"/>
      <p:bldP spid="10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1" y="3072464"/>
            <a:ext cx="3407750" cy="30861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9199" y="370797"/>
            <a:ext cx="8371114" cy="600164"/>
          </a:xfrm>
        </p:spPr>
        <p:txBody>
          <a:bodyPr/>
          <a:lstStyle/>
          <a:p>
            <a:pPr>
              <a:defRPr/>
            </a:pPr>
            <a:r>
              <a:rPr lang="en-US" dirty="0"/>
              <a:t>Interlude: Electrons vs. Protons</a:t>
            </a:r>
          </a:p>
        </p:txBody>
      </p:sp>
      <p:sp>
        <p:nvSpPr>
          <p:cNvPr id="22532" name="Content Placeholder 23"/>
          <p:cNvSpPr>
            <a:spLocks noGrp="1"/>
          </p:cNvSpPr>
          <p:nvPr>
            <p:ph sz="half" idx="1"/>
          </p:nvPr>
        </p:nvSpPr>
        <p:spPr>
          <a:xfrm>
            <a:off x="4114800" y="922160"/>
            <a:ext cx="5029200" cy="1223925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Electrons are point-like</a:t>
            </a:r>
          </a:p>
          <a:p>
            <a:pPr lvl="1"/>
            <a:r>
              <a:rPr lang="en-US" dirty="0"/>
              <a:t>Well-defined initial state</a:t>
            </a:r>
          </a:p>
          <a:p>
            <a:pPr lvl="1"/>
            <a:r>
              <a:rPr lang="en-US" dirty="0"/>
              <a:t>Full energy available to interaction</a:t>
            </a:r>
          </a:p>
        </p:txBody>
      </p:sp>
      <p:sp>
        <p:nvSpPr>
          <p:cNvPr id="22533" name="Content Placeholder 24"/>
          <p:cNvSpPr>
            <a:spLocks noGrp="1"/>
          </p:cNvSpPr>
          <p:nvPr>
            <p:ph sz="half" idx="2"/>
          </p:nvPr>
        </p:nvSpPr>
        <p:spPr>
          <a:xfrm>
            <a:off x="342900" y="3474859"/>
            <a:ext cx="5753100" cy="195284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Protons are made of quarks and gluons</a:t>
            </a:r>
          </a:p>
          <a:p>
            <a:pPr lvl="1"/>
            <a:r>
              <a:rPr lang="en-US" dirty="0"/>
              <a:t>Interaction take place between these constituents.</a:t>
            </a:r>
          </a:p>
          <a:p>
            <a:pPr lvl="1"/>
            <a:r>
              <a:rPr lang="en-US" dirty="0"/>
              <a:t>Only a small fraction of energy available, not well-defined.</a:t>
            </a:r>
          </a:p>
          <a:p>
            <a:pPr lvl="1"/>
            <a:r>
              <a:rPr lang="en-US" dirty="0"/>
              <a:t>Rest of particle fragments -&gt; big mess!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628650" y="1188859"/>
            <a:ext cx="3200400" cy="1676400"/>
            <a:chOff x="1143000" y="800100"/>
            <a:chExt cx="3200400" cy="1676400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143000" y="1714500"/>
              <a:ext cx="16764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10800000" flipV="1">
              <a:off x="2743200" y="1714500"/>
              <a:ext cx="16002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2609850" y="1047750"/>
              <a:ext cx="800100" cy="3810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2724150" y="1047750"/>
              <a:ext cx="723900" cy="457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2533650" y="1085850"/>
              <a:ext cx="8001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2305050" y="1771650"/>
              <a:ext cx="571500" cy="457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2305050" y="1962150"/>
              <a:ext cx="6477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5400000">
              <a:off x="2400300" y="1981200"/>
              <a:ext cx="723900" cy="114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0800000" flipV="1">
              <a:off x="1981200" y="1676400"/>
              <a:ext cx="838200" cy="8001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536" name="Date Placeholder 1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/>
              <a:t>USPAS Fundamentals, June 4-15, 2018</a:t>
            </a:r>
          </a:p>
        </p:txBody>
      </p:sp>
      <p:sp>
        <p:nvSpPr>
          <p:cNvPr id="22537" name="Slide Number Placeholder 1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6165691-515A-4060-80FB-E42CCC3485C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2538" name="Footer Placeholder 1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/>
              <a:t>E. Prebys, Accelerator Physics: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62100" y="5927732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+mn-lt"/>
              </a:rPr>
              <a:t>So why not stick to electrons?</a:t>
            </a:r>
          </a:p>
        </p:txBody>
      </p:sp>
    </p:spTree>
    <p:extLst>
      <p:ext uri="{BB962C8B-B14F-4D97-AF65-F5344CB8AC3E}">
        <p14:creationId xmlns:p14="http://schemas.microsoft.com/office/powerpoint/2010/main" val="235122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build="p"/>
      <p:bldP spid="22533" grpId="0" build="p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268106" y="328104"/>
            <a:ext cx="8039100" cy="600164"/>
          </a:xfrm>
        </p:spPr>
        <p:txBody>
          <a:bodyPr/>
          <a:lstStyle/>
          <a:p>
            <a:pPr>
              <a:defRPr/>
            </a:pPr>
            <a:r>
              <a:rPr lang="en-US" dirty="0"/>
              <a:t>Synchrotron Radiation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675009" y="1008409"/>
            <a:ext cx="2036763" cy="736600"/>
            <a:chOff x="2367" y="1661"/>
            <a:chExt cx="1429" cy="576"/>
          </a:xfrm>
        </p:grpSpPr>
        <p:sp>
          <p:nvSpPr>
            <p:cNvPr id="3087" name="Freeform 4"/>
            <p:cNvSpPr>
              <a:spLocks/>
            </p:cNvSpPr>
            <p:nvPr/>
          </p:nvSpPr>
          <p:spPr bwMode="auto">
            <a:xfrm>
              <a:off x="2367" y="1661"/>
              <a:ext cx="746" cy="576"/>
            </a:xfrm>
            <a:custGeom>
              <a:avLst/>
              <a:gdLst>
                <a:gd name="T0" fmla="*/ 0 w 746"/>
                <a:gd name="T1" fmla="*/ 0 h 576"/>
                <a:gd name="T2" fmla="*/ 514 w 746"/>
                <a:gd name="T3" fmla="*/ 180 h 576"/>
                <a:gd name="T4" fmla="*/ 746 w 746"/>
                <a:gd name="T5" fmla="*/ 576 h 576"/>
                <a:gd name="T6" fmla="*/ 0 60000 65536"/>
                <a:gd name="T7" fmla="*/ 0 60000 65536"/>
                <a:gd name="T8" fmla="*/ 0 60000 65536"/>
                <a:gd name="T9" fmla="*/ 0 w 746"/>
                <a:gd name="T10" fmla="*/ 0 h 576"/>
                <a:gd name="T11" fmla="*/ 746 w 746"/>
                <a:gd name="T12" fmla="*/ 576 h 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6" h="576">
                  <a:moveTo>
                    <a:pt x="0" y="0"/>
                  </a:moveTo>
                  <a:cubicBezTo>
                    <a:pt x="195" y="42"/>
                    <a:pt x="390" y="84"/>
                    <a:pt x="514" y="180"/>
                  </a:cubicBezTo>
                  <a:cubicBezTo>
                    <a:pt x="638" y="276"/>
                    <a:pt x="692" y="426"/>
                    <a:pt x="746" y="576"/>
                  </a:cubicBezTo>
                </a:path>
              </a:pathLst>
            </a:cu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8" name="Freeform 5"/>
            <p:cNvSpPr>
              <a:spLocks/>
            </p:cNvSpPr>
            <p:nvPr/>
          </p:nvSpPr>
          <p:spPr bwMode="auto">
            <a:xfrm>
              <a:off x="2853" y="1781"/>
              <a:ext cx="943" cy="117"/>
            </a:xfrm>
            <a:custGeom>
              <a:avLst/>
              <a:gdLst>
                <a:gd name="T0" fmla="*/ 0 w 943"/>
                <a:gd name="T1" fmla="*/ 32 h 117"/>
                <a:gd name="T2" fmla="*/ 51 w 943"/>
                <a:gd name="T3" fmla="*/ 4 h 117"/>
                <a:gd name="T4" fmla="*/ 102 w 943"/>
                <a:gd name="T5" fmla="*/ 55 h 117"/>
                <a:gd name="T6" fmla="*/ 170 w 943"/>
                <a:gd name="T7" fmla="*/ 21 h 117"/>
                <a:gd name="T8" fmla="*/ 226 w 943"/>
                <a:gd name="T9" fmla="*/ 60 h 117"/>
                <a:gd name="T10" fmla="*/ 305 w 943"/>
                <a:gd name="T11" fmla="*/ 21 h 117"/>
                <a:gd name="T12" fmla="*/ 350 w 943"/>
                <a:gd name="T13" fmla="*/ 72 h 117"/>
                <a:gd name="T14" fmla="*/ 424 w 943"/>
                <a:gd name="T15" fmla="*/ 26 h 117"/>
                <a:gd name="T16" fmla="*/ 452 w 943"/>
                <a:gd name="T17" fmla="*/ 83 h 117"/>
                <a:gd name="T18" fmla="*/ 525 w 943"/>
                <a:gd name="T19" fmla="*/ 43 h 117"/>
                <a:gd name="T20" fmla="*/ 576 w 943"/>
                <a:gd name="T21" fmla="*/ 94 h 117"/>
                <a:gd name="T22" fmla="*/ 633 w 943"/>
                <a:gd name="T23" fmla="*/ 49 h 117"/>
                <a:gd name="T24" fmla="*/ 689 w 943"/>
                <a:gd name="T25" fmla="*/ 100 h 117"/>
                <a:gd name="T26" fmla="*/ 762 w 943"/>
                <a:gd name="T27" fmla="*/ 66 h 117"/>
                <a:gd name="T28" fmla="*/ 819 w 943"/>
                <a:gd name="T29" fmla="*/ 111 h 117"/>
                <a:gd name="T30" fmla="*/ 898 w 943"/>
                <a:gd name="T31" fmla="*/ 66 h 117"/>
                <a:gd name="T32" fmla="*/ 943 w 943"/>
                <a:gd name="T33" fmla="*/ 117 h 11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943"/>
                <a:gd name="T52" fmla="*/ 0 h 117"/>
                <a:gd name="T53" fmla="*/ 943 w 943"/>
                <a:gd name="T54" fmla="*/ 117 h 11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943" h="117">
                  <a:moveTo>
                    <a:pt x="0" y="32"/>
                  </a:moveTo>
                  <a:cubicBezTo>
                    <a:pt x="17" y="16"/>
                    <a:pt x="34" y="0"/>
                    <a:pt x="51" y="4"/>
                  </a:cubicBezTo>
                  <a:cubicBezTo>
                    <a:pt x="68" y="8"/>
                    <a:pt x="82" y="52"/>
                    <a:pt x="102" y="55"/>
                  </a:cubicBezTo>
                  <a:cubicBezTo>
                    <a:pt x="122" y="58"/>
                    <a:pt x="149" y="20"/>
                    <a:pt x="170" y="21"/>
                  </a:cubicBezTo>
                  <a:cubicBezTo>
                    <a:pt x="191" y="22"/>
                    <a:pt x="204" y="60"/>
                    <a:pt x="226" y="60"/>
                  </a:cubicBezTo>
                  <a:cubicBezTo>
                    <a:pt x="248" y="60"/>
                    <a:pt x="284" y="19"/>
                    <a:pt x="305" y="21"/>
                  </a:cubicBezTo>
                  <a:cubicBezTo>
                    <a:pt x="326" y="23"/>
                    <a:pt x="330" y="71"/>
                    <a:pt x="350" y="72"/>
                  </a:cubicBezTo>
                  <a:cubicBezTo>
                    <a:pt x="370" y="73"/>
                    <a:pt x="407" y="24"/>
                    <a:pt x="424" y="26"/>
                  </a:cubicBezTo>
                  <a:cubicBezTo>
                    <a:pt x="441" y="28"/>
                    <a:pt x="435" y="80"/>
                    <a:pt x="452" y="83"/>
                  </a:cubicBezTo>
                  <a:cubicBezTo>
                    <a:pt x="469" y="86"/>
                    <a:pt x="504" y="41"/>
                    <a:pt x="525" y="43"/>
                  </a:cubicBezTo>
                  <a:cubicBezTo>
                    <a:pt x="546" y="45"/>
                    <a:pt x="558" y="93"/>
                    <a:pt x="576" y="94"/>
                  </a:cubicBezTo>
                  <a:cubicBezTo>
                    <a:pt x="594" y="95"/>
                    <a:pt x="614" y="48"/>
                    <a:pt x="633" y="49"/>
                  </a:cubicBezTo>
                  <a:cubicBezTo>
                    <a:pt x="652" y="50"/>
                    <a:pt x="668" y="97"/>
                    <a:pt x="689" y="100"/>
                  </a:cubicBezTo>
                  <a:cubicBezTo>
                    <a:pt x="710" y="103"/>
                    <a:pt x="740" y="64"/>
                    <a:pt x="762" y="66"/>
                  </a:cubicBezTo>
                  <a:cubicBezTo>
                    <a:pt x="784" y="68"/>
                    <a:pt x="796" y="111"/>
                    <a:pt x="819" y="111"/>
                  </a:cubicBezTo>
                  <a:cubicBezTo>
                    <a:pt x="842" y="111"/>
                    <a:pt x="877" y="65"/>
                    <a:pt x="898" y="66"/>
                  </a:cubicBezTo>
                  <a:cubicBezTo>
                    <a:pt x="919" y="67"/>
                    <a:pt x="931" y="92"/>
                    <a:pt x="943" y="117"/>
                  </a:cubicBezTo>
                </a:path>
              </a:pathLst>
            </a:custGeom>
            <a:noFill/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4" name="Text Box 6"/>
          <p:cNvSpPr txBox="1">
            <a:spLocks noChangeArrowheads="1"/>
          </p:cNvSpPr>
          <p:nvPr/>
        </p:nvSpPr>
        <p:spPr bwMode="auto">
          <a:xfrm>
            <a:off x="400051" y="912682"/>
            <a:ext cx="60801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defRPr/>
            </a:pPr>
            <a:r>
              <a:rPr lang="en-US" sz="2000" dirty="0">
                <a:solidFill>
                  <a:srgbClr val="292934"/>
                </a:solidFill>
                <a:latin typeface="+mn-lt"/>
              </a:rPr>
              <a:t>As the trajectory of a charged particle is deflected, it emits “synchrotron radiation”</a:t>
            </a:r>
          </a:p>
        </p:txBody>
      </p:sp>
      <p:graphicFrame>
        <p:nvGraphicFramePr>
          <p:cNvPr id="3074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4959642"/>
              </p:ext>
            </p:extLst>
          </p:nvPr>
        </p:nvGraphicFramePr>
        <p:xfrm>
          <a:off x="2451349" y="1560382"/>
          <a:ext cx="2854118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9" name="Equation" r:id="rId3" imgW="1765300" imgH="457200" progId="Equation.DSMT4">
                  <p:embed/>
                </p:oleObj>
              </mc:Choice>
              <mc:Fallback>
                <p:oleObj name="Equation" r:id="rId3" imgW="17653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1349" y="1560382"/>
                        <a:ext cx="2854118" cy="9350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Text Box 9"/>
          <p:cNvSpPr txBox="1">
            <a:spLocks noChangeArrowheads="1"/>
          </p:cNvSpPr>
          <p:nvPr/>
        </p:nvSpPr>
        <p:spPr bwMode="auto">
          <a:xfrm>
            <a:off x="5694553" y="1979501"/>
            <a:ext cx="33332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+mn-lt"/>
              </a:rPr>
              <a:t>An electron will radiate about </a:t>
            </a:r>
            <a:r>
              <a:rPr lang="en-US" sz="1600" i="1" dirty="0">
                <a:solidFill>
                  <a:srgbClr val="CC0000"/>
                </a:solidFill>
                <a:latin typeface="+mn-lt"/>
              </a:rPr>
              <a:t>10</a:t>
            </a:r>
            <a:r>
              <a:rPr lang="en-US" sz="1600" i="1" baseline="30000" dirty="0">
                <a:solidFill>
                  <a:srgbClr val="CC0000"/>
                </a:solidFill>
                <a:latin typeface="+mn-lt"/>
              </a:rPr>
              <a:t>13</a:t>
            </a:r>
            <a:r>
              <a:rPr lang="en-US" sz="1600" i="1" dirty="0">
                <a:solidFill>
                  <a:srgbClr val="CC0000"/>
                </a:solidFill>
                <a:latin typeface="+mn-lt"/>
              </a:rPr>
              <a:t> times more power </a:t>
            </a:r>
            <a:r>
              <a:rPr lang="en-US" sz="1600" dirty="0">
                <a:solidFill>
                  <a:srgbClr val="CC0000"/>
                </a:solidFill>
                <a:latin typeface="+mn-lt"/>
              </a:rPr>
              <a:t>than a proton of the same energy!!!!</a:t>
            </a:r>
          </a:p>
        </p:txBody>
      </p:sp>
      <p:sp>
        <p:nvSpPr>
          <p:cNvPr id="3079" name="Line 10"/>
          <p:cNvSpPr>
            <a:spLocks noChangeShapeType="1"/>
          </p:cNvSpPr>
          <p:nvPr/>
        </p:nvSpPr>
        <p:spPr bwMode="auto">
          <a:xfrm flipH="1" flipV="1">
            <a:off x="5131392" y="2341929"/>
            <a:ext cx="581887" cy="12677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57" name="Text Box 11"/>
          <p:cNvSpPr txBox="1">
            <a:spLocks noChangeArrowheads="1"/>
          </p:cNvSpPr>
          <p:nvPr/>
        </p:nvSpPr>
        <p:spPr bwMode="auto">
          <a:xfrm>
            <a:off x="323850" y="2780305"/>
            <a:ext cx="8820150" cy="266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6538" indent="-236538" algn="l">
              <a:spcBef>
                <a:spcPct val="50000"/>
              </a:spcBef>
              <a:buFontTx/>
              <a:buChar char="•"/>
              <a:defRPr/>
            </a:pPr>
            <a:r>
              <a:rPr lang="en-US" sz="2000" b="1" dirty="0">
                <a:solidFill>
                  <a:srgbClr val="292934"/>
                </a:solidFill>
                <a:latin typeface="+mn-lt"/>
              </a:rPr>
              <a:t>Protons:</a:t>
            </a:r>
            <a:r>
              <a:rPr lang="en-US" sz="1800" dirty="0">
                <a:solidFill>
                  <a:srgbClr val="292934"/>
                </a:solidFill>
                <a:latin typeface="+mn-lt"/>
              </a:rPr>
              <a:t>  Synchrotron radiation does not affect kinematics very much</a:t>
            </a:r>
          </a:p>
          <a:p>
            <a:pPr marL="693738" lvl="1" indent="-236538">
              <a:spcBef>
                <a:spcPct val="50000"/>
              </a:spcBef>
              <a:buFontTx/>
              <a:buChar char="•"/>
              <a:defRPr/>
            </a:pPr>
            <a:r>
              <a:rPr lang="en-US" sz="1800" dirty="0">
                <a:solidFill>
                  <a:srgbClr val="292934"/>
                </a:solidFill>
                <a:latin typeface="+mn-lt"/>
              </a:rPr>
              <a:t>Energy limited by strength of magnetic fields and size of ring</a:t>
            </a:r>
          </a:p>
          <a:p>
            <a:pPr marL="236538" indent="-236538" algn="l">
              <a:spcBef>
                <a:spcPct val="50000"/>
              </a:spcBef>
              <a:buFontTx/>
              <a:buChar char="•"/>
              <a:defRPr/>
            </a:pPr>
            <a:r>
              <a:rPr lang="en-US" sz="2000" b="1" dirty="0">
                <a:solidFill>
                  <a:srgbClr val="292934"/>
                </a:solidFill>
                <a:latin typeface="+mn-lt"/>
              </a:rPr>
              <a:t>Electrons:</a:t>
            </a:r>
            <a:r>
              <a:rPr lang="en-US" sz="1800" dirty="0">
                <a:solidFill>
                  <a:srgbClr val="292934"/>
                </a:solidFill>
                <a:latin typeface="+mn-lt"/>
              </a:rPr>
              <a:t>  Synchrotron radiation dominates kinematics</a:t>
            </a:r>
          </a:p>
          <a:p>
            <a:pPr marL="693738" lvl="1" indent="-236538">
              <a:spcBef>
                <a:spcPct val="50000"/>
              </a:spcBef>
              <a:buFontTx/>
              <a:buChar char="•"/>
              <a:defRPr/>
            </a:pPr>
            <a:r>
              <a:rPr lang="en-US" sz="1800" dirty="0">
                <a:solidFill>
                  <a:srgbClr val="292934"/>
                </a:solidFill>
                <a:latin typeface="+mn-lt"/>
              </a:rPr>
              <a:t>To to go higher energy, we have to </a:t>
            </a:r>
            <a:r>
              <a:rPr lang="en-US" sz="1800" i="1" dirty="0">
                <a:solidFill>
                  <a:srgbClr val="292934"/>
                </a:solidFill>
                <a:latin typeface="+mn-lt"/>
              </a:rPr>
              <a:t>lower</a:t>
            </a:r>
            <a:r>
              <a:rPr lang="en-US" sz="1800" dirty="0">
                <a:solidFill>
                  <a:srgbClr val="292934"/>
                </a:solidFill>
                <a:latin typeface="+mn-lt"/>
              </a:rPr>
              <a:t> the magnetic field and go to </a:t>
            </a:r>
            <a:r>
              <a:rPr lang="en-US" sz="1800" i="1" dirty="0">
                <a:solidFill>
                  <a:srgbClr val="292934"/>
                </a:solidFill>
                <a:latin typeface="+mn-lt"/>
              </a:rPr>
              <a:t>huge</a:t>
            </a:r>
            <a:r>
              <a:rPr lang="en-US" sz="1800" dirty="0">
                <a:solidFill>
                  <a:srgbClr val="292934"/>
                </a:solidFill>
                <a:latin typeface="+mn-lt"/>
              </a:rPr>
              <a:t> rings</a:t>
            </a:r>
          </a:p>
          <a:p>
            <a:pPr marL="693738" lvl="1" indent="-236538">
              <a:spcBef>
                <a:spcPct val="50000"/>
              </a:spcBef>
              <a:buFontTx/>
              <a:buChar char="•"/>
              <a:defRPr/>
            </a:pPr>
            <a:r>
              <a:rPr lang="en-US" sz="1800" dirty="0">
                <a:solidFill>
                  <a:srgbClr val="292934"/>
                </a:solidFill>
                <a:latin typeface="+mn-lt"/>
              </a:rPr>
              <a:t>Eventually, we lose the benefit of a circular accelerator, because we lose all the energy each time around.</a:t>
            </a:r>
          </a:p>
        </p:txBody>
      </p:sp>
      <p:sp>
        <p:nvSpPr>
          <p:cNvPr id="3082" name="Text Box 13"/>
          <p:cNvSpPr txBox="1">
            <a:spLocks noChangeArrowheads="1"/>
          </p:cNvSpPr>
          <p:nvPr/>
        </p:nvSpPr>
        <p:spPr bwMode="auto">
          <a:xfrm>
            <a:off x="571500" y="1961939"/>
            <a:ext cx="1676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r">
              <a:spcBef>
                <a:spcPct val="50000"/>
              </a:spcBef>
            </a:pPr>
            <a:r>
              <a:rPr lang="en-US" sz="2000" dirty="0">
                <a:solidFill>
                  <a:srgbClr val="CC0000"/>
                </a:solidFill>
                <a:latin typeface="+mn-lt"/>
              </a:rPr>
              <a:t>Radius of curvature</a:t>
            </a:r>
          </a:p>
        </p:txBody>
      </p:sp>
      <p:sp>
        <p:nvSpPr>
          <p:cNvPr id="3083" name="Freeform 16"/>
          <p:cNvSpPr>
            <a:spLocks/>
          </p:cNvSpPr>
          <p:nvPr/>
        </p:nvSpPr>
        <p:spPr bwMode="auto">
          <a:xfrm>
            <a:off x="2300600" y="2304176"/>
            <a:ext cx="1982787" cy="382488"/>
          </a:xfrm>
          <a:custGeom>
            <a:avLst/>
            <a:gdLst>
              <a:gd name="T0" fmla="*/ 0 w 1282"/>
              <a:gd name="T1" fmla="*/ 0 h 304"/>
              <a:gd name="T2" fmla="*/ 2147483647 w 1282"/>
              <a:gd name="T3" fmla="*/ 2147483647 h 304"/>
              <a:gd name="T4" fmla="*/ 2147483647 w 1282"/>
              <a:gd name="T5" fmla="*/ 2147483647 h 304"/>
              <a:gd name="T6" fmla="*/ 2147483647 w 1282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1282"/>
              <a:gd name="T13" fmla="*/ 0 h 304"/>
              <a:gd name="T14" fmla="*/ 1282 w 1282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2" h="304">
                <a:moveTo>
                  <a:pt x="0" y="0"/>
                </a:moveTo>
                <a:cubicBezTo>
                  <a:pt x="216" y="109"/>
                  <a:pt x="433" y="218"/>
                  <a:pt x="619" y="261"/>
                </a:cubicBezTo>
                <a:cubicBezTo>
                  <a:pt x="805" y="304"/>
                  <a:pt x="1009" y="283"/>
                  <a:pt x="1119" y="261"/>
                </a:cubicBezTo>
                <a:cubicBezTo>
                  <a:pt x="1229" y="239"/>
                  <a:pt x="1255" y="185"/>
                  <a:pt x="1282" y="131"/>
                </a:cubicBezTo>
              </a:path>
            </a:pathLst>
          </a:cu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84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/>
              <a:t>USPAS Fundamentals, June 4-15, 2018</a:t>
            </a:r>
          </a:p>
        </p:txBody>
      </p:sp>
      <p:sp>
        <p:nvSpPr>
          <p:cNvPr id="3085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89304EC-857A-4462-BBEF-1F011C05906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086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/>
              <a:t>E. Prebys, Accelerator Physics: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39719" y="5429205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+mn-lt"/>
              </a:rPr>
              <a:t>Since the beginning, the “energy frontier” has belonged to proton (and/or antiproton) machines, while electrons are used for precision studies and other purposes.</a:t>
            </a:r>
          </a:p>
        </p:txBody>
      </p:sp>
      <p:sp>
        <p:nvSpPr>
          <p:cNvPr id="5" name="Rectangle 4"/>
          <p:cNvSpPr/>
          <p:nvPr/>
        </p:nvSpPr>
        <p:spPr>
          <a:xfrm>
            <a:off x="1639719" y="5429205"/>
            <a:ext cx="6096000" cy="914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50348" y="6379287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C00000"/>
                </a:solidFill>
                <a:latin typeface="+mn-lt"/>
              </a:rPr>
              <a:t>Now, back to the program…</a:t>
            </a:r>
          </a:p>
        </p:txBody>
      </p:sp>
    </p:spTree>
    <p:extLst>
      <p:ext uri="{BB962C8B-B14F-4D97-AF65-F5344CB8AC3E}">
        <p14:creationId xmlns:p14="http://schemas.microsoft.com/office/powerpoint/2010/main" val="158143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/>
      <p:bldP spid="3078" grpId="0"/>
      <p:bldP spid="3079" grpId="0" animBg="1"/>
      <p:bldP spid="3082" grpId="0"/>
      <p:bldP spid="3083" grpId="0" animBg="1"/>
      <p:bldP spid="4" grpId="0"/>
      <p:bldP spid="5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Cyclotron (1930’s)</a:t>
            </a:r>
          </a:p>
        </p:txBody>
      </p:sp>
      <p:sp>
        <p:nvSpPr>
          <p:cNvPr id="32771" name="Rectangle 42"/>
          <p:cNvSpPr>
            <a:spLocks noGrp="1" noChangeArrowheads="1"/>
          </p:cNvSpPr>
          <p:nvPr>
            <p:ph idx="1"/>
          </p:nvPr>
        </p:nvSpPr>
        <p:spPr>
          <a:xfrm>
            <a:off x="441713" y="1182021"/>
            <a:ext cx="4313866" cy="54417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A charged particle in a uniform magnetic field will follow a circular path of radius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2" name="Group 30"/>
          <p:cNvGrpSpPr/>
          <p:nvPr/>
        </p:nvGrpSpPr>
        <p:grpSpPr>
          <a:xfrm>
            <a:off x="5156540" y="749723"/>
            <a:ext cx="3190901" cy="1950576"/>
            <a:chOff x="4089205" y="360565"/>
            <a:chExt cx="3619500" cy="2171700"/>
          </a:xfrm>
        </p:grpSpPr>
        <p:grpSp>
          <p:nvGrpSpPr>
            <p:cNvPr id="3" name="Group 51"/>
            <p:cNvGrpSpPr>
              <a:grpSpLocks/>
            </p:cNvGrpSpPr>
            <p:nvPr/>
          </p:nvGrpSpPr>
          <p:grpSpPr bwMode="auto">
            <a:xfrm>
              <a:off x="4190805" y="360565"/>
              <a:ext cx="1422400" cy="2095500"/>
              <a:chOff x="971550" y="725487"/>
              <a:chExt cx="1066800" cy="1752600"/>
            </a:xfrm>
          </p:grpSpPr>
          <p:sp>
            <p:nvSpPr>
              <p:cNvPr id="32809" name="Rectangle 19"/>
              <p:cNvSpPr>
                <a:spLocks noChangeArrowheads="1"/>
              </p:cNvSpPr>
              <p:nvPr/>
            </p:nvSpPr>
            <p:spPr bwMode="auto">
              <a:xfrm>
                <a:off x="1200150" y="10302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2810" name="Line 20"/>
              <p:cNvSpPr>
                <a:spLocks noChangeShapeType="1"/>
              </p:cNvSpPr>
              <p:nvPr/>
            </p:nvSpPr>
            <p:spPr bwMode="auto">
              <a:xfrm flipV="1">
                <a:off x="1123950" y="1411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1" name="Line 21"/>
              <p:cNvSpPr>
                <a:spLocks noChangeShapeType="1"/>
              </p:cNvSpPr>
              <p:nvPr/>
            </p:nvSpPr>
            <p:spPr bwMode="auto">
              <a:xfrm flipV="1">
                <a:off x="1123950" y="1258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2" name="Line 22"/>
              <p:cNvSpPr>
                <a:spLocks noChangeShapeType="1"/>
              </p:cNvSpPr>
              <p:nvPr/>
            </p:nvSpPr>
            <p:spPr bwMode="auto">
              <a:xfrm flipV="1">
                <a:off x="1123950" y="11064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3" name="Rectangle 23"/>
              <p:cNvSpPr>
                <a:spLocks noChangeArrowheads="1"/>
              </p:cNvSpPr>
              <p:nvPr/>
            </p:nvSpPr>
            <p:spPr bwMode="auto">
              <a:xfrm>
                <a:off x="1200150" y="19446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2814" name="Line 24"/>
              <p:cNvSpPr>
                <a:spLocks noChangeShapeType="1"/>
              </p:cNvSpPr>
              <p:nvPr/>
            </p:nvSpPr>
            <p:spPr bwMode="auto">
              <a:xfrm flipV="1">
                <a:off x="1123950" y="23256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5" name="Line 25"/>
              <p:cNvSpPr>
                <a:spLocks noChangeShapeType="1"/>
              </p:cNvSpPr>
              <p:nvPr/>
            </p:nvSpPr>
            <p:spPr bwMode="auto">
              <a:xfrm flipV="1">
                <a:off x="1123950" y="2173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6" name="Line 26"/>
              <p:cNvSpPr>
                <a:spLocks noChangeShapeType="1"/>
              </p:cNvSpPr>
              <p:nvPr/>
            </p:nvSpPr>
            <p:spPr bwMode="auto">
              <a:xfrm flipV="1">
                <a:off x="1123950" y="2020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7" name="Line 27"/>
              <p:cNvSpPr>
                <a:spLocks noChangeShapeType="1"/>
              </p:cNvSpPr>
              <p:nvPr/>
            </p:nvSpPr>
            <p:spPr bwMode="auto">
              <a:xfrm flipV="1">
                <a:off x="12763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8" name="Line 28"/>
              <p:cNvSpPr>
                <a:spLocks noChangeShapeType="1"/>
              </p:cNvSpPr>
              <p:nvPr/>
            </p:nvSpPr>
            <p:spPr bwMode="auto">
              <a:xfrm flipV="1">
                <a:off x="14287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9" name="Line 29"/>
              <p:cNvSpPr>
                <a:spLocks noChangeShapeType="1"/>
              </p:cNvSpPr>
              <p:nvPr/>
            </p:nvSpPr>
            <p:spPr bwMode="auto">
              <a:xfrm flipV="1">
                <a:off x="15811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0" name="Line 30"/>
              <p:cNvSpPr>
                <a:spLocks noChangeShapeType="1"/>
              </p:cNvSpPr>
              <p:nvPr/>
            </p:nvSpPr>
            <p:spPr bwMode="auto">
              <a:xfrm flipV="1">
                <a:off x="17335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1" name="Text Box 32"/>
              <p:cNvSpPr txBox="1">
                <a:spLocks noChangeArrowheads="1"/>
              </p:cNvSpPr>
              <p:nvPr/>
            </p:nvSpPr>
            <p:spPr bwMode="auto">
              <a:xfrm>
                <a:off x="971550" y="725487"/>
                <a:ext cx="1066800" cy="2574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/>
                  <a:t>side view</a:t>
                </a:r>
              </a:p>
            </p:txBody>
          </p:sp>
        </p:grpSp>
        <p:sp>
          <p:nvSpPr>
            <p:cNvPr id="32774" name="Rectangle 33"/>
            <p:cNvSpPr>
              <a:spLocks noChangeArrowheads="1"/>
            </p:cNvSpPr>
            <p:nvPr/>
          </p:nvSpPr>
          <p:spPr bwMode="auto">
            <a:xfrm>
              <a:off x="6146605" y="855865"/>
              <a:ext cx="1562100" cy="1676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32775" name="Line 35"/>
            <p:cNvSpPr>
              <a:spLocks noChangeShapeType="1"/>
            </p:cNvSpPr>
            <p:nvPr/>
          </p:nvSpPr>
          <p:spPr bwMode="auto">
            <a:xfrm flipV="1">
              <a:off x="6984805" y="1351165"/>
              <a:ext cx="32543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2776" name="Object 1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805" y="855865"/>
              <a:ext cx="3175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777" name="Object 1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105" y="1465465"/>
              <a:ext cx="31750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8" name="Text Box 38"/>
            <p:cNvSpPr txBox="1">
              <a:spLocks noChangeArrowheads="1"/>
            </p:cNvSpPr>
            <p:nvPr/>
          </p:nvSpPr>
          <p:spPr bwMode="auto">
            <a:xfrm>
              <a:off x="6146605" y="474865"/>
              <a:ext cx="120491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/>
                <a:t>top view</a:t>
              </a: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6413305" y="1198765"/>
              <a:ext cx="1096963" cy="1096963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660705" y="1541665"/>
              <a:ext cx="609600" cy="76200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5" name="Straight Arrow Connector 54"/>
            <p:cNvCxnSpPr>
              <a:stCxn id="51" idx="5"/>
            </p:cNvCxnSpPr>
            <p:nvPr/>
          </p:nvCxnSpPr>
          <p:spPr>
            <a:xfrm rot="5400000">
              <a:off x="7235630" y="2113165"/>
              <a:ext cx="92075" cy="136525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51" idx="1"/>
            </p:cNvCxnSpPr>
            <p:nvPr/>
          </p:nvCxnSpPr>
          <p:spPr>
            <a:xfrm rot="5400000" flipH="1" flipV="1">
              <a:off x="6603805" y="1206703"/>
              <a:ext cx="122238" cy="182562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796" name="Object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9205" y="1362278"/>
              <a:ext cx="37465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1380" name="Picture 4" descr="File:Cyclotron paten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52835" y="3236891"/>
            <a:ext cx="3805145" cy="2240768"/>
          </a:xfrm>
          <a:prstGeom prst="rect">
            <a:avLst/>
          </a:prstGeom>
          <a:noFill/>
        </p:spPr>
      </p:pic>
      <p:graphicFrame>
        <p:nvGraphicFramePr>
          <p:cNvPr id="1013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694326"/>
              </p:ext>
            </p:extLst>
          </p:nvPr>
        </p:nvGraphicFramePr>
        <p:xfrm>
          <a:off x="1958504" y="5616609"/>
          <a:ext cx="229757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2" name="Equation" r:id="rId7" imgW="1473200" imgH="203200" progId="Equation.DSMT4">
                  <p:embed/>
                </p:oleObj>
              </mc:Choice>
              <mc:Fallback>
                <p:oleObj name="Equation" r:id="rId7" imgW="1473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8504" y="5616609"/>
                        <a:ext cx="2297578" cy="3810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4501360" y="2836781"/>
            <a:ext cx="2688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“</a:t>
            </a:r>
            <a:r>
              <a:rPr lang="en-US" sz="1600" dirty="0">
                <a:latin typeface="+mn-lt"/>
              </a:rPr>
              <a:t>Cyclotron Frequency”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749605" y="3122388"/>
            <a:ext cx="762000" cy="9144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11656" y="5602281"/>
            <a:ext cx="268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For a proton: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i.e. “RF” range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408410" y="5599092"/>
            <a:ext cx="4419600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Accelerating “DEES”: by applying a voltage which oscillates at </a:t>
            </a:r>
            <a:r>
              <a:rPr lang="en-US" sz="1400" i="1" dirty="0">
                <a:latin typeface="+mn-lt"/>
              </a:rPr>
              <a:t>f</a:t>
            </a:r>
            <a:r>
              <a:rPr lang="en-US" sz="1400" i="1" baseline="-25000" dirty="0">
                <a:latin typeface="+mn-lt"/>
              </a:rPr>
              <a:t>c</a:t>
            </a:r>
            <a:r>
              <a:rPr lang="en-US" sz="1400" dirty="0">
                <a:latin typeface="+mn-lt"/>
              </a:rPr>
              <a:t>, we can accelerator the particle a little bit each time around, allowing us to get to high energies with a relatively small voltage.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6237213" y="5294291"/>
            <a:ext cx="228598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20226" y="361543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would not work for electrons!</a:t>
            </a:r>
          </a:p>
        </p:txBody>
      </p:sp>
      <p:sp>
        <p:nvSpPr>
          <p:cNvPr id="5" name="Freeform 4"/>
          <p:cNvSpPr/>
          <p:nvPr/>
        </p:nvSpPr>
        <p:spPr>
          <a:xfrm>
            <a:off x="4033850" y="660202"/>
            <a:ext cx="858342" cy="1393141"/>
          </a:xfrm>
          <a:custGeom>
            <a:avLst/>
            <a:gdLst>
              <a:gd name="connsiteX0" fmla="*/ 1053481 w 1073402"/>
              <a:gd name="connsiteY0" fmla="*/ 0 h 432966"/>
              <a:gd name="connsiteX1" fmla="*/ 966894 w 1073402"/>
              <a:gd name="connsiteY1" fmla="*/ 339157 h 432966"/>
              <a:gd name="connsiteX2" fmla="*/ 230900 w 1073402"/>
              <a:gd name="connsiteY2" fmla="*/ 375237 h 432966"/>
              <a:gd name="connsiteX3" fmla="*/ 0 w 1073402"/>
              <a:gd name="connsiteY3" fmla="*/ 432966 h 432966"/>
              <a:gd name="connsiteX0" fmla="*/ 1183362 w 1187834"/>
              <a:gd name="connsiteY0" fmla="*/ 0 h 454614"/>
              <a:gd name="connsiteX1" fmla="*/ 966894 w 1187834"/>
              <a:gd name="connsiteY1" fmla="*/ 360805 h 454614"/>
              <a:gd name="connsiteX2" fmla="*/ 230900 w 1187834"/>
              <a:gd name="connsiteY2" fmla="*/ 396885 h 454614"/>
              <a:gd name="connsiteX3" fmla="*/ 0 w 1187834"/>
              <a:gd name="connsiteY3" fmla="*/ 454614 h 454614"/>
              <a:gd name="connsiteX0" fmla="*/ 1183362 w 1183362"/>
              <a:gd name="connsiteY0" fmla="*/ 0 h 454614"/>
              <a:gd name="connsiteX1" fmla="*/ 966894 w 1183362"/>
              <a:gd name="connsiteY1" fmla="*/ 360805 h 454614"/>
              <a:gd name="connsiteX2" fmla="*/ 230900 w 1183362"/>
              <a:gd name="connsiteY2" fmla="*/ 396885 h 454614"/>
              <a:gd name="connsiteX3" fmla="*/ 0 w 1183362"/>
              <a:gd name="connsiteY3" fmla="*/ 454614 h 454614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13334 w 1965796"/>
              <a:gd name="connsiteY2" fmla="*/ 396885 h 441225"/>
              <a:gd name="connsiteX3" fmla="*/ 0 w 1965796"/>
              <a:gd name="connsiteY3" fmla="*/ 441225 h 441225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24674 w 1965796"/>
              <a:gd name="connsiteY2" fmla="*/ 412952 h 441225"/>
              <a:gd name="connsiteX3" fmla="*/ 0 w 1965796"/>
              <a:gd name="connsiteY3" fmla="*/ 441225 h 441225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24674 w 1965796"/>
              <a:gd name="connsiteY2" fmla="*/ 412952 h 441225"/>
              <a:gd name="connsiteX3" fmla="*/ 0 w 1965796"/>
              <a:gd name="connsiteY3" fmla="*/ 441225 h 441225"/>
              <a:gd name="connsiteX0" fmla="*/ 1965796 w 1965796"/>
              <a:gd name="connsiteY0" fmla="*/ 0 h 441225"/>
              <a:gd name="connsiteX1" fmla="*/ 1749328 w 1965796"/>
              <a:gd name="connsiteY1" fmla="*/ 360805 h 441225"/>
              <a:gd name="connsiteX2" fmla="*/ 1024674 w 1965796"/>
              <a:gd name="connsiteY2" fmla="*/ 412952 h 441225"/>
              <a:gd name="connsiteX3" fmla="*/ 0 w 1965796"/>
              <a:gd name="connsiteY3" fmla="*/ 441225 h 44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796" h="441225">
                <a:moveTo>
                  <a:pt x="1965796" y="0"/>
                </a:moveTo>
                <a:cubicBezTo>
                  <a:pt x="1933326" y="138309"/>
                  <a:pt x="1906182" y="291980"/>
                  <a:pt x="1749328" y="360805"/>
                </a:cubicBezTo>
                <a:cubicBezTo>
                  <a:pt x="1592474" y="429630"/>
                  <a:pt x="1208502" y="410706"/>
                  <a:pt x="1024674" y="412952"/>
                </a:cubicBezTo>
                <a:cubicBezTo>
                  <a:pt x="863525" y="412520"/>
                  <a:pt x="37281" y="431604"/>
                  <a:pt x="0" y="441225"/>
                </a:cubicBezTo>
              </a:path>
            </a:pathLst>
          </a:cu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522637"/>
              </p:ext>
            </p:extLst>
          </p:nvPr>
        </p:nvGraphicFramePr>
        <p:xfrm>
          <a:off x="828120" y="2058939"/>
          <a:ext cx="3121504" cy="3327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3" name="Equation" r:id="rId9" imgW="1714500" imgH="1778000" progId="Equation.DSMT4">
                  <p:embed/>
                </p:oleObj>
              </mc:Choice>
              <mc:Fallback>
                <p:oleObj name="Equation" r:id="rId9" imgW="1714500" imgH="177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120" y="2058939"/>
                        <a:ext cx="3121504" cy="3327428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54562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  <p:bldP spid="33" grpId="0"/>
      <p:bldP spid="36" grpId="0"/>
      <p:bldP spid="37" grpId="0" animBg="1"/>
      <p:bldP spid="4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2375" y="441246"/>
            <a:ext cx="7772400" cy="60016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Round and Round We Go: the First Cyclotrons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91187" y="1445892"/>
            <a:ext cx="2667000" cy="1314206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~1930 (Berkeley)</a:t>
            </a:r>
          </a:p>
          <a:p>
            <a:pPr lvl="1"/>
            <a:r>
              <a:rPr lang="en-US" sz="1800" dirty="0"/>
              <a:t>Lawrence and Livingston</a:t>
            </a:r>
          </a:p>
          <a:p>
            <a:pPr lvl="1"/>
            <a:r>
              <a:rPr lang="en-US" sz="1800" dirty="0"/>
              <a:t>K=80 </a:t>
            </a:r>
            <a:r>
              <a:rPr lang="en-US" sz="1800" dirty="0" err="1"/>
              <a:t>keV</a:t>
            </a:r>
            <a:endParaRPr lang="en-US" sz="1800" dirty="0"/>
          </a:p>
          <a:p>
            <a:pPr lvl="1"/>
            <a:r>
              <a:rPr lang="en-US" sz="1800" dirty="0"/>
              <a:t>Fit in your hand</a:t>
            </a:r>
          </a:p>
        </p:txBody>
      </p:sp>
      <p:pic>
        <p:nvPicPr>
          <p:cNvPr id="28676" name="Picture 4" descr="Cycl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7488" y="1141093"/>
            <a:ext cx="2391905" cy="335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 descr="Cycl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8902" y="3581079"/>
            <a:ext cx="3031148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532000" y="4760591"/>
            <a:ext cx="3276600" cy="160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dirty="0">
                <a:latin typeface="+mn-lt"/>
              </a:rPr>
              <a:t>1935 - 60” Cyclotron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rgbClr val="292934"/>
                </a:solidFill>
                <a:latin typeface="+mn-lt"/>
              </a:rPr>
              <a:t>Lawrence, et al. (LBL)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rgbClr val="292934"/>
                </a:solidFill>
                <a:latin typeface="+mn-lt"/>
              </a:rPr>
              <a:t>~19 </a:t>
            </a:r>
            <a:r>
              <a:rPr lang="en-US" sz="1600" dirty="0" err="1">
                <a:solidFill>
                  <a:srgbClr val="292934"/>
                </a:solidFill>
                <a:latin typeface="+mn-lt"/>
              </a:rPr>
              <a:t>MeV</a:t>
            </a:r>
            <a:r>
              <a:rPr lang="en-US" sz="1600" dirty="0">
                <a:solidFill>
                  <a:srgbClr val="292934"/>
                </a:solidFill>
                <a:latin typeface="+mn-lt"/>
              </a:rPr>
              <a:t> (D</a:t>
            </a:r>
            <a:r>
              <a:rPr lang="en-US" sz="400" dirty="0">
                <a:solidFill>
                  <a:srgbClr val="292934"/>
                </a:solidFill>
                <a:latin typeface="+mn-lt"/>
              </a:rPr>
              <a:t>2</a:t>
            </a:r>
            <a:r>
              <a:rPr lang="en-US" sz="1600" dirty="0">
                <a:solidFill>
                  <a:srgbClr val="292934"/>
                </a:solidFill>
                <a:latin typeface="+mn-lt"/>
              </a:rPr>
              <a:t>)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1600" dirty="0">
                <a:solidFill>
                  <a:srgbClr val="292934"/>
                </a:solidFill>
                <a:latin typeface="+mn-lt"/>
              </a:rPr>
              <a:t>Prototype </a:t>
            </a:r>
            <a:r>
              <a:rPr lang="en-US" sz="1800" dirty="0">
                <a:solidFill>
                  <a:srgbClr val="292934"/>
                </a:solidFill>
                <a:latin typeface="+mn-lt"/>
              </a:rPr>
              <a:t>for many</a:t>
            </a:r>
            <a:endParaRPr lang="en-US" dirty="0">
              <a:solidFill>
                <a:srgbClr val="292934"/>
              </a:solidFill>
              <a:latin typeface="+mn-lt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160" y="1141091"/>
            <a:ext cx="1495791" cy="22098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6214475" y="2667712"/>
            <a:ext cx="1139012" cy="11792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36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  <p:bldP spid="286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26" y="347718"/>
            <a:ext cx="7886700" cy="600164"/>
          </a:xfrm>
        </p:spPr>
        <p:txBody>
          <a:bodyPr/>
          <a:lstStyle/>
          <a:p>
            <a:r>
              <a:rPr lang="en-US" dirty="0"/>
              <a:t>Onward and Upward!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776" y="911496"/>
            <a:ext cx="8378804" cy="5381421"/>
          </a:xfrm>
        </p:spPr>
        <p:txBody>
          <a:bodyPr>
            <a:normAutofit/>
          </a:bodyPr>
          <a:lstStyle/>
          <a:p>
            <a:r>
              <a:rPr lang="en-US" sz="1800" dirty="0"/>
              <a:t>Cyclotrons were limited by three problems</a:t>
            </a:r>
          </a:p>
          <a:p>
            <a:pPr lvl="1"/>
            <a:r>
              <a:rPr lang="en-US" sz="1600" dirty="0"/>
              <a:t>Constant frequency breaks down at ~10% speed of light</a:t>
            </a:r>
          </a:p>
          <a:p>
            <a:pPr lvl="2"/>
            <a:r>
              <a:rPr lang="en-US" sz="1600" dirty="0"/>
              <a:t>Solved with variable frequency “</a:t>
            </a:r>
            <a:r>
              <a:rPr lang="en-US" sz="1600" dirty="0" err="1"/>
              <a:t>synchro</a:t>
            </a:r>
            <a:r>
              <a:rPr lang="en-US" sz="1600" dirty="0"/>
              <a:t>-cyclotrons” </a:t>
            </a:r>
            <a:br>
              <a:rPr lang="en-US" sz="1600" dirty="0"/>
            </a:br>
            <a:r>
              <a:rPr lang="en-US" sz="1600" dirty="0"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sz="1600" dirty="0"/>
              <a:t>phase stability (more about this later)</a:t>
            </a:r>
          </a:p>
          <a:p>
            <a:pPr lvl="2"/>
            <a:r>
              <a:rPr lang="en-US" sz="1600" dirty="0"/>
              <a:t>Later “isochronous cyclotrons” (had to solve stability problems)</a:t>
            </a:r>
          </a:p>
          <a:p>
            <a:pPr lvl="1"/>
            <a:r>
              <a:rPr lang="en-US" sz="1600" dirty="0"/>
              <a:t>As energy goes up, magnet gets huge</a:t>
            </a:r>
          </a:p>
          <a:p>
            <a:pPr lvl="1"/>
            <a:r>
              <a:rPr lang="en-US" sz="1600" dirty="0"/>
              <a:t>Beams are not well focused and get larger with energy</a:t>
            </a:r>
          </a:p>
          <a:p>
            <a:r>
              <a:rPr lang="en-US" sz="1800" dirty="0"/>
              <a:t>Two major advances allowed accelerators to go beyond the energies and intensities possible at cyclotrons</a:t>
            </a:r>
          </a:p>
          <a:p>
            <a:pPr lvl="1"/>
            <a:r>
              <a:rPr lang="en-US" sz="1600" dirty="0"/>
              <a:t>“Synchrotron” – in which the magnetic field is increased as the energy increases (proportional to momentum), such that particles continue to follow the same path .</a:t>
            </a:r>
          </a:p>
          <a:p>
            <a:pPr lvl="1"/>
            <a:r>
              <a:rPr lang="en-US" sz="1600" dirty="0"/>
              <a:t>“Strong focusing” – a technique in which magnetic gradients (non-uniform fields) are used to focus particles and keep them in a smaller beam pipe than was possible with cyclotrons.</a:t>
            </a:r>
          </a:p>
          <a:p>
            <a:r>
              <a:rPr lang="en-US" sz="1800" dirty="0"/>
              <a:t>Note: still plenty of uses for cyclotrons (simple, inexpensive, rapid cycling)</a:t>
            </a:r>
          </a:p>
          <a:p>
            <a:pPr lvl="1"/>
            <a:r>
              <a:rPr lang="en-US" sz="1600" dirty="0"/>
              <a:t>Medical treatments</a:t>
            </a:r>
          </a:p>
          <a:p>
            <a:pPr lvl="1"/>
            <a:r>
              <a:rPr lang="en-US" sz="1600" dirty="0"/>
              <a:t>Isotope production</a:t>
            </a:r>
          </a:p>
          <a:p>
            <a:pPr lvl="1"/>
            <a:r>
              <a:rPr lang="en-US" sz="1600" dirty="0"/>
              <a:t>Nuclear physics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9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37395" y="422492"/>
            <a:ext cx="7772400" cy="600164"/>
          </a:xfrm>
        </p:spPr>
        <p:txBody>
          <a:bodyPr/>
          <a:lstStyle/>
          <a:p>
            <a:pPr>
              <a:defRPr/>
            </a:pPr>
            <a:r>
              <a:rPr lang="en-US" dirty="0"/>
              <a:t>Understanding Beam Motion: Beam “rigidity”</a:t>
            </a:r>
          </a:p>
        </p:txBody>
      </p:sp>
      <p:sp>
        <p:nvSpPr>
          <p:cNvPr id="32771" name="Rectangle 42"/>
          <p:cNvSpPr>
            <a:spLocks noGrp="1" noChangeArrowheads="1"/>
          </p:cNvSpPr>
          <p:nvPr>
            <p:ph type="body" sz="half" idx="1"/>
          </p:nvPr>
        </p:nvSpPr>
        <p:spPr>
          <a:xfrm>
            <a:off x="453188" y="1051915"/>
            <a:ext cx="8449100" cy="299928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dirty="0"/>
              <a:t>The </a:t>
            </a:r>
            <a:r>
              <a:rPr lang="en-US" sz="1800" dirty="0" err="1"/>
              <a:t>relativistically</a:t>
            </a:r>
            <a:r>
              <a:rPr lang="en-US" sz="1800" dirty="0"/>
              <a:t> correct  form of Newton’s Laws for a particle in an electromagnetic field is:</a:t>
            </a:r>
          </a:p>
          <a:p>
            <a:pPr>
              <a:lnSpc>
                <a:spcPct val="90000"/>
              </a:lnSpc>
              <a:buNone/>
            </a:pPr>
            <a:endParaRPr lang="en-US" sz="1200" dirty="0"/>
          </a:p>
          <a:p>
            <a:pPr>
              <a:lnSpc>
                <a:spcPct val="90000"/>
              </a:lnSpc>
              <a:buNone/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800" dirty="0"/>
              <a:t>A particle of unit charge in a uniform </a:t>
            </a:r>
            <a:br>
              <a:rPr lang="en-US" sz="1800" dirty="0"/>
            </a:br>
            <a:r>
              <a:rPr lang="en-US" sz="1800" dirty="0"/>
              <a:t>magnetic field will move in a circle </a:t>
            </a:r>
            <a:br>
              <a:rPr lang="en-US" sz="1800" dirty="0"/>
            </a:br>
            <a:r>
              <a:rPr lang="en-US" sz="1800" dirty="0"/>
              <a:t>of radius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  <p:graphicFrame>
        <p:nvGraphicFramePr>
          <p:cNvPr id="19968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75593"/>
              </p:ext>
            </p:extLst>
          </p:nvPr>
        </p:nvGraphicFramePr>
        <p:xfrm>
          <a:off x="1359698" y="2843681"/>
          <a:ext cx="1371599" cy="21007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" name="Equation" r:id="rId3" imgW="941400" imgH="1179360" progId="Equation.DSMT4">
                  <p:embed/>
                </p:oleObj>
              </mc:Choice>
              <mc:Fallback>
                <p:oleObj name="Equation" r:id="rId3" imgW="941400" imgH="11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9698" y="2843681"/>
                        <a:ext cx="1371599" cy="210074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30"/>
          <p:cNvGrpSpPr/>
          <p:nvPr/>
        </p:nvGrpSpPr>
        <p:grpSpPr>
          <a:xfrm>
            <a:off x="5400723" y="2026680"/>
            <a:ext cx="2837541" cy="1935281"/>
            <a:chOff x="4089205" y="360565"/>
            <a:chExt cx="3619500" cy="2171700"/>
          </a:xfrm>
        </p:grpSpPr>
        <p:grpSp>
          <p:nvGrpSpPr>
            <p:cNvPr id="19" name="Group 51"/>
            <p:cNvGrpSpPr>
              <a:grpSpLocks/>
            </p:cNvGrpSpPr>
            <p:nvPr/>
          </p:nvGrpSpPr>
          <p:grpSpPr bwMode="auto">
            <a:xfrm>
              <a:off x="4190805" y="360565"/>
              <a:ext cx="1422400" cy="2095500"/>
              <a:chOff x="971550" y="725487"/>
              <a:chExt cx="1066800" cy="1752600"/>
            </a:xfrm>
          </p:grpSpPr>
          <p:sp>
            <p:nvSpPr>
              <p:cNvPr id="30" name="Rectangle 19"/>
              <p:cNvSpPr>
                <a:spLocks noChangeArrowheads="1"/>
              </p:cNvSpPr>
              <p:nvPr/>
            </p:nvSpPr>
            <p:spPr bwMode="auto">
              <a:xfrm>
                <a:off x="1200150" y="10302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Line 20"/>
              <p:cNvSpPr>
                <a:spLocks noChangeShapeType="1"/>
              </p:cNvSpPr>
              <p:nvPr/>
            </p:nvSpPr>
            <p:spPr bwMode="auto">
              <a:xfrm flipV="1">
                <a:off x="1123950" y="1411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21"/>
              <p:cNvSpPr>
                <a:spLocks noChangeShapeType="1"/>
              </p:cNvSpPr>
              <p:nvPr/>
            </p:nvSpPr>
            <p:spPr bwMode="auto">
              <a:xfrm flipV="1">
                <a:off x="1123950" y="1258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Line 22"/>
              <p:cNvSpPr>
                <a:spLocks noChangeShapeType="1"/>
              </p:cNvSpPr>
              <p:nvPr/>
            </p:nvSpPr>
            <p:spPr bwMode="auto">
              <a:xfrm flipV="1">
                <a:off x="1123950" y="11064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23"/>
              <p:cNvSpPr>
                <a:spLocks noChangeArrowheads="1"/>
              </p:cNvSpPr>
              <p:nvPr/>
            </p:nvSpPr>
            <p:spPr bwMode="auto">
              <a:xfrm>
                <a:off x="1200150" y="1944687"/>
                <a:ext cx="685800" cy="533400"/>
              </a:xfrm>
              <a:prstGeom prst="rect">
                <a:avLst/>
              </a:prstGeom>
              <a:solidFill>
                <a:srgbClr val="FF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Line 24"/>
              <p:cNvSpPr>
                <a:spLocks noChangeShapeType="1"/>
              </p:cNvSpPr>
              <p:nvPr/>
            </p:nvSpPr>
            <p:spPr bwMode="auto">
              <a:xfrm flipV="1">
                <a:off x="1123950" y="23256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Line 25"/>
              <p:cNvSpPr>
                <a:spLocks noChangeShapeType="1"/>
              </p:cNvSpPr>
              <p:nvPr/>
            </p:nvSpPr>
            <p:spPr bwMode="auto">
              <a:xfrm flipV="1">
                <a:off x="1123950" y="21732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Line 26"/>
              <p:cNvSpPr>
                <a:spLocks noChangeShapeType="1"/>
              </p:cNvSpPr>
              <p:nvPr/>
            </p:nvSpPr>
            <p:spPr bwMode="auto">
              <a:xfrm flipV="1">
                <a:off x="1123950" y="2020887"/>
                <a:ext cx="838200" cy="76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Line 27"/>
              <p:cNvSpPr>
                <a:spLocks noChangeShapeType="1"/>
              </p:cNvSpPr>
              <p:nvPr/>
            </p:nvSpPr>
            <p:spPr bwMode="auto">
              <a:xfrm flipV="1">
                <a:off x="12763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28"/>
              <p:cNvSpPr>
                <a:spLocks noChangeShapeType="1"/>
              </p:cNvSpPr>
              <p:nvPr/>
            </p:nvSpPr>
            <p:spPr bwMode="auto">
              <a:xfrm flipV="1">
                <a:off x="14287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Line 29"/>
              <p:cNvSpPr>
                <a:spLocks noChangeShapeType="1"/>
              </p:cNvSpPr>
              <p:nvPr/>
            </p:nvSpPr>
            <p:spPr bwMode="auto">
              <a:xfrm flipV="1">
                <a:off x="15811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30"/>
              <p:cNvSpPr>
                <a:spLocks noChangeShapeType="1"/>
              </p:cNvSpPr>
              <p:nvPr/>
            </p:nvSpPr>
            <p:spPr bwMode="auto">
              <a:xfrm flipV="1">
                <a:off x="1733550" y="1563687"/>
                <a:ext cx="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Text Box 32"/>
              <p:cNvSpPr txBox="1">
                <a:spLocks noChangeArrowheads="1"/>
              </p:cNvSpPr>
              <p:nvPr/>
            </p:nvSpPr>
            <p:spPr bwMode="auto">
              <a:xfrm>
                <a:off x="971550" y="725487"/>
                <a:ext cx="1066800" cy="2888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400"/>
                  <a:t>side view</a:t>
                </a:r>
              </a:p>
            </p:txBody>
          </p:sp>
        </p:grpSp>
        <p:sp>
          <p:nvSpPr>
            <p:cNvPr id="20" name="Rectangle 33"/>
            <p:cNvSpPr>
              <a:spLocks noChangeArrowheads="1"/>
            </p:cNvSpPr>
            <p:nvPr/>
          </p:nvSpPr>
          <p:spPr bwMode="auto">
            <a:xfrm>
              <a:off x="6146605" y="855865"/>
              <a:ext cx="1562100" cy="1676400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1" name="Line 35"/>
            <p:cNvSpPr>
              <a:spLocks noChangeShapeType="1"/>
            </p:cNvSpPr>
            <p:nvPr/>
          </p:nvSpPr>
          <p:spPr bwMode="auto">
            <a:xfrm flipV="1">
              <a:off x="6984805" y="1351165"/>
              <a:ext cx="325438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2" name="Object 1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805" y="855865"/>
              <a:ext cx="3175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Object 1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105" y="1465465"/>
              <a:ext cx="317500" cy="393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ext Box 38"/>
            <p:cNvSpPr txBox="1">
              <a:spLocks noChangeArrowheads="1"/>
            </p:cNvSpPr>
            <p:nvPr/>
          </p:nvSpPr>
          <p:spPr bwMode="auto">
            <a:xfrm>
              <a:off x="6146605" y="474865"/>
              <a:ext cx="1204913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/>
                <a:t>top view</a:t>
              </a: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6413305" y="1198765"/>
              <a:ext cx="1096963" cy="1096963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660705" y="1541665"/>
              <a:ext cx="609600" cy="76200"/>
            </a:xfrm>
            <a:prstGeom prst="ellipse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7" name="Straight Arrow Connector 26"/>
            <p:cNvCxnSpPr>
              <a:stCxn id="25" idx="5"/>
            </p:cNvCxnSpPr>
            <p:nvPr/>
          </p:nvCxnSpPr>
          <p:spPr>
            <a:xfrm rot="5400000">
              <a:off x="7235630" y="2113165"/>
              <a:ext cx="92075" cy="136525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5" idx="1"/>
            </p:cNvCxnSpPr>
            <p:nvPr/>
          </p:nvCxnSpPr>
          <p:spPr>
            <a:xfrm rot="5400000" flipH="1" flipV="1">
              <a:off x="6603805" y="1206703"/>
              <a:ext cx="122238" cy="182562"/>
            </a:xfrm>
            <a:prstGeom prst="straightConnector1">
              <a:avLst/>
            </a:prstGeom>
            <a:ln w="25400">
              <a:solidFill>
                <a:schemeClr val="accent4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Object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9205" y="1362278"/>
              <a:ext cx="37465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5" name="Straight Arrow Connector 4"/>
          <p:cNvCxnSpPr/>
          <p:nvPr/>
        </p:nvCxnSpPr>
        <p:spPr>
          <a:xfrm>
            <a:off x="902497" y="3910480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09922" y="326415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constant for fixed energy!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390822" y="3804045"/>
            <a:ext cx="419100" cy="21023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283497" y="4367680"/>
            <a:ext cx="725142" cy="533400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107119" y="4305765"/>
            <a:ext cx="381000" cy="276230"/>
          </a:xfrm>
          <a:prstGeom prst="ellipse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0498" y="4137082"/>
            <a:ext cx="111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T-m</a:t>
            </a:r>
            <a:r>
              <a:rPr lang="en-US" sz="1800" baseline="30000" dirty="0">
                <a:solidFill>
                  <a:srgbClr val="C00000"/>
                </a:solidFill>
                <a:latin typeface="+mn-lt"/>
              </a:rPr>
              <a:t>2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/s =V</a:t>
            </a:r>
          </a:p>
        </p:txBody>
      </p:sp>
      <p:cxnSp>
        <p:nvCxnSpPr>
          <p:cNvPr id="51" name="Straight Arrow Connector 50"/>
          <p:cNvCxnSpPr>
            <a:endCxn id="8" idx="2"/>
          </p:cNvCxnSpPr>
          <p:nvPr/>
        </p:nvCxnSpPr>
        <p:spPr>
          <a:xfrm>
            <a:off x="978697" y="4443880"/>
            <a:ext cx="304800" cy="1905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346773" y="4212663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units of </a:t>
            </a:r>
            <a:r>
              <a:rPr lang="en-US" sz="1800" dirty="0" err="1">
                <a:solidFill>
                  <a:srgbClr val="C00000"/>
                </a:solidFill>
                <a:latin typeface="+mn-lt"/>
              </a:rPr>
              <a:t>eV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 in our usual convention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2657523" y="4443880"/>
            <a:ext cx="610154" cy="62534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425212"/>
              </p:ext>
            </p:extLst>
          </p:nvPr>
        </p:nvGraphicFramePr>
        <p:xfrm>
          <a:off x="3398528" y="4846555"/>
          <a:ext cx="3196949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" name="Equation" r:id="rId8" imgW="2111760" imgH="411120" progId="Equation.DSMT4">
                  <p:embed/>
                </p:oleObj>
              </mc:Choice>
              <mc:Fallback>
                <p:oleObj name="Equation" r:id="rId8" imgW="2111760" imgH="41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528" y="4846555"/>
                        <a:ext cx="3196949" cy="7810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Rectangle 51"/>
          <p:cNvSpPr/>
          <p:nvPr/>
        </p:nvSpPr>
        <p:spPr>
          <a:xfrm>
            <a:off x="3250139" y="4789405"/>
            <a:ext cx="3483155" cy="8382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00122" y="5074679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Beam “rigidity” = constant at a given momentum (even when </a:t>
            </a:r>
            <a:r>
              <a:rPr lang="en-US" sz="1800" i="1" dirty="0">
                <a:solidFill>
                  <a:srgbClr val="C00000"/>
                </a:solidFill>
                <a:latin typeface="+mn-lt"/>
              </a:rPr>
              <a:t>B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=0!)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2615101" y="4877086"/>
            <a:ext cx="381000" cy="1143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848522" y="4966213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Remember forever!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762656" y="5627605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If all magnetic fields are scaled with the momentum as particles accelerate, the trajectories remain the same </a:t>
            </a:r>
          </a:p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                   </a:t>
            </a:r>
            <a:r>
              <a:rPr lang="en-US" sz="1800" dirty="0">
                <a:solidFill>
                  <a:srgbClr val="C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“synchrotron” [E. McMillan, 1945]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5799" y="6248400"/>
            <a:ext cx="2591355" cy="457200"/>
          </a:xfrm>
        </p:spPr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  <a:endParaRPr lang="en-US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0084687"/>
              </p:ext>
            </p:extLst>
          </p:nvPr>
        </p:nvGraphicFramePr>
        <p:xfrm>
          <a:off x="4529562" y="1366963"/>
          <a:ext cx="3183848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7" name="Equation" r:id="rId10" imgW="1905000" imgH="393700" progId="Equation.DSMT4">
                  <p:embed/>
                </p:oleObj>
              </mc:Choice>
              <mc:Fallback>
                <p:oleObj name="Equation" r:id="rId10" imgW="1905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9562" y="1366963"/>
                        <a:ext cx="3183848" cy="8270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15277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9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  <p:bldP spid="6" grpId="0"/>
      <p:bldP spid="8" grpId="0" animBg="1"/>
      <p:bldP spid="49" grpId="0" animBg="1"/>
      <p:bldP spid="9" grpId="0"/>
      <p:bldP spid="56" grpId="0"/>
      <p:bldP spid="52" grpId="0" animBg="1"/>
      <p:bldP spid="64" grpId="0"/>
      <p:bldP spid="55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037" y="518699"/>
            <a:ext cx="7886700" cy="600164"/>
          </a:xfrm>
        </p:spPr>
        <p:txBody>
          <a:bodyPr/>
          <a:lstStyle/>
          <a:p>
            <a:r>
              <a:rPr lang="en-US" dirty="0"/>
              <a:t>Goals of 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432" y="1079750"/>
            <a:ext cx="8251825" cy="2174441"/>
          </a:xfrm>
        </p:spPr>
        <p:txBody>
          <a:bodyPr/>
          <a:lstStyle/>
          <a:p>
            <a:r>
              <a:rPr lang="en-US" dirty="0"/>
              <a:t>This talk will serve as an overview of accelerator physics and the history of accelerators</a:t>
            </a:r>
          </a:p>
          <a:p>
            <a:r>
              <a:rPr lang="en-US" dirty="0"/>
              <a:t>We’ll cover all of these in much greater detail in the days to come, so this will serve as a preview.</a:t>
            </a:r>
          </a:p>
          <a:p>
            <a:pPr lvl="1"/>
            <a:r>
              <a:rPr lang="en-US" dirty="0"/>
              <a:t>Don’t worry if you don’t understand everything right away.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E. Prebys, Accelerator Physics: Overview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4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630" y="481729"/>
            <a:ext cx="7886700" cy="600164"/>
          </a:xfrm>
        </p:spPr>
        <p:txBody>
          <a:bodyPr/>
          <a:lstStyle/>
          <a:p>
            <a:r>
              <a:rPr lang="en-US" dirty="0"/>
              <a:t>Example Beam Parameters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484820" y="1126181"/>
            <a:ext cx="8251825" cy="487313"/>
          </a:xfrm>
        </p:spPr>
        <p:txBody>
          <a:bodyPr>
            <a:normAutofit fontScale="92500"/>
          </a:bodyPr>
          <a:lstStyle/>
          <a:p>
            <a:r>
              <a:rPr lang="en-US" dirty="0"/>
              <a:t>Compare Fermilab LINAC (K=400 MeV) to LHC (K=7000 </a:t>
            </a:r>
            <a:r>
              <a:rPr lang="en-US" dirty="0" err="1"/>
              <a:t>GeV</a:t>
            </a:r>
            <a:r>
              <a:rPr lang="en-US" dirty="0"/>
              <a:t>)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E. Prebys, Accelerator Physics: Overview</a:t>
            </a:r>
            <a:endParaRPr lang="en-US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536C3-BB10-4165-8E74-99838CB5170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622583"/>
              </p:ext>
            </p:extLst>
          </p:nvPr>
        </p:nvGraphicFramePr>
        <p:xfrm>
          <a:off x="1089221" y="2280738"/>
          <a:ext cx="6985235" cy="2855655"/>
        </p:xfrm>
        <a:graphic>
          <a:graphicData uri="http://schemas.openxmlformats.org/drawingml/2006/table">
            <a:tbl>
              <a:tblPr/>
              <a:tblGrid>
                <a:gridCol w="13828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2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69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Parameter</a:t>
                      </a:r>
                    </a:p>
                  </a:txBody>
                  <a:tcPr marL="0" marR="0" marT="0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Symbol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Equation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Injection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Extraction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proton mass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 [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GeV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/c</a:t>
                      </a:r>
                      <a:r>
                        <a:rPr lang="en-US" sz="16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kinetic energy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 [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GeV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energy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 [GeV]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1.3382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7000.938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momentum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 [GeV/c]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0.95426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7000.938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rel.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beta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β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0.999999991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rel. gamma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γ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7461.5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beta-gamma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βγ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7461.5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2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rigidity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</a:t>
                      </a:r>
                      <a:r>
                        <a:rPr lang="el-G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ρ)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[T-m]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23353.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8723198"/>
              </p:ext>
            </p:extLst>
          </p:nvPr>
        </p:nvGraphicFramePr>
        <p:xfrm>
          <a:off x="4133385" y="3237507"/>
          <a:ext cx="670202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6" name="Equation" r:id="rId3" imgW="520920" imgH="182520" progId="">
                  <p:embed/>
                </p:oleObj>
              </mc:Choice>
              <mc:Fallback>
                <p:oleObj name="Equation" r:id="rId3" imgW="520920" imgH="1825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3385" y="3237507"/>
                        <a:ext cx="670202" cy="2667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348774"/>
              </p:ext>
            </p:extLst>
          </p:nvPr>
        </p:nvGraphicFramePr>
        <p:xfrm>
          <a:off x="4099124" y="3511433"/>
          <a:ext cx="8026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7" name="Equation" r:id="rId5" imgW="877680" imgH="347400" progId="">
                  <p:embed/>
                </p:oleObj>
              </mc:Choice>
              <mc:Fallback>
                <p:oleObj name="Equation" r:id="rId5" imgW="877680" imgH="347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9124" y="3511433"/>
                        <a:ext cx="802612" cy="3556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371624"/>
              </p:ext>
            </p:extLst>
          </p:nvPr>
        </p:nvGraphicFramePr>
        <p:xfrm>
          <a:off x="4133386" y="3855784"/>
          <a:ext cx="670202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8" name="Equation" r:id="rId7" imgW="511920" imgH="219240" progId="">
                  <p:embed/>
                </p:oleObj>
              </mc:Choice>
              <mc:Fallback>
                <p:oleObj name="Equation" r:id="rId7" imgW="511920" imgH="219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3386" y="3855784"/>
                        <a:ext cx="670202" cy="3286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961313"/>
              </p:ext>
            </p:extLst>
          </p:nvPr>
        </p:nvGraphicFramePr>
        <p:xfrm>
          <a:off x="4044485" y="4133595"/>
          <a:ext cx="759102" cy="328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9" name="Equation" r:id="rId9" imgW="585000" imgH="219240" progId="">
                  <p:embed/>
                </p:oleObj>
              </mc:Choice>
              <mc:Fallback>
                <p:oleObj name="Equation" r:id="rId9" imgW="585000" imgH="219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4485" y="4133595"/>
                        <a:ext cx="759102" cy="3286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065988"/>
              </p:ext>
            </p:extLst>
          </p:nvPr>
        </p:nvGraphicFramePr>
        <p:xfrm>
          <a:off x="3852387" y="4804187"/>
          <a:ext cx="1287113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0" name="Equation" r:id="rId11" imgW="978120" imgH="191880" progId="">
                  <p:embed/>
                </p:oleObj>
              </mc:Choice>
              <mc:Fallback>
                <p:oleObj name="Equation" r:id="rId11" imgW="978120" imgH="1918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2387" y="4804187"/>
                        <a:ext cx="1287113" cy="292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5341581"/>
              </p:ext>
            </p:extLst>
          </p:nvPr>
        </p:nvGraphicFramePr>
        <p:xfrm>
          <a:off x="3966301" y="4465282"/>
          <a:ext cx="1012881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1" name="Equation" r:id="rId13" imgW="749520" imgH="228240" progId="Equation.DSMT4">
                  <p:embed/>
                </p:oleObj>
              </mc:Choice>
              <mc:Fallback>
                <p:oleObj name="Equation" r:id="rId13" imgW="749520" imgH="228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6301" y="4465282"/>
                        <a:ext cx="1012881" cy="3476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315043" y="4812944"/>
            <a:ext cx="2759413" cy="34741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86043" y="5388955"/>
            <a:ext cx="365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C00000"/>
                </a:solidFill>
                <a:latin typeface="+mn-lt"/>
              </a:rPr>
              <a:t>This would be the radius of curvature in a 1 T magnetic field </a:t>
            </a:r>
            <a:r>
              <a:rPr lang="en-US" sz="1400" i="1" dirty="0">
                <a:solidFill>
                  <a:srgbClr val="C00000"/>
                </a:solidFill>
                <a:latin typeface="+mn-lt"/>
              </a:rPr>
              <a:t>or</a:t>
            </a:r>
            <a:r>
              <a:rPr lang="en-US" sz="1400" dirty="0">
                <a:solidFill>
                  <a:srgbClr val="C00000"/>
                </a:solidFill>
                <a:latin typeface="+mn-lt"/>
              </a:rPr>
              <a:t> the field in Tesla needed to give a 1 m radius of curvature.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543643" y="5160355"/>
            <a:ext cx="228600" cy="381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01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03" y="480400"/>
            <a:ext cx="7886700" cy="600164"/>
          </a:xfrm>
        </p:spPr>
        <p:txBody>
          <a:bodyPr/>
          <a:lstStyle/>
          <a:p>
            <a:r>
              <a:rPr lang="en-US" dirty="0"/>
              <a:t>Weak Focusing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7" y="1188669"/>
            <a:ext cx="8355012" cy="4598182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Cyclotrons relied on the fact that </a:t>
            </a:r>
            <a:br>
              <a:rPr lang="en-US" sz="2000" dirty="0"/>
            </a:br>
            <a:r>
              <a:rPr lang="en-US" sz="2000" dirty="0"/>
              <a:t>magnetic fields between two pole </a:t>
            </a:r>
            <a:br>
              <a:rPr lang="en-US" sz="2000" dirty="0"/>
            </a:br>
            <a:r>
              <a:rPr lang="en-US" sz="2000" dirty="0"/>
              <a:t>faces are never perfectly uniform.</a:t>
            </a:r>
          </a:p>
          <a:p>
            <a:r>
              <a:rPr lang="en-US" sz="2000" dirty="0"/>
              <a:t>This prevents the particles from </a:t>
            </a:r>
            <a:br>
              <a:rPr lang="en-US" sz="2000" dirty="0"/>
            </a:br>
            <a:r>
              <a:rPr lang="en-US" sz="2000" dirty="0"/>
              <a:t>spiraling out of the pole gap.</a:t>
            </a:r>
          </a:p>
          <a:p>
            <a:r>
              <a:rPr lang="en-US" sz="2000" dirty="0"/>
              <a:t>In early synchrotrons, radial field </a:t>
            </a:r>
            <a:br>
              <a:rPr lang="en-US" sz="2000" dirty="0"/>
            </a:br>
            <a:r>
              <a:rPr lang="en-US" sz="2000" dirty="0"/>
              <a:t>profiles were optimized to take advantage of this effect, but in </a:t>
            </a:r>
            <a:br>
              <a:rPr lang="en-US" sz="2000" dirty="0"/>
            </a:br>
            <a:r>
              <a:rPr lang="en-US" sz="2000" dirty="0"/>
              <a:t>any weak focused beams, </a:t>
            </a:r>
            <a:r>
              <a:rPr lang="en-US" sz="2000" i="1" dirty="0"/>
              <a:t>the beam size grows with energy.</a:t>
            </a:r>
          </a:p>
          <a:p>
            <a:r>
              <a:rPr lang="en-US" sz="2000" dirty="0"/>
              <a:t>The most famous weak </a:t>
            </a:r>
            <a:br>
              <a:rPr lang="en-US" sz="2000" dirty="0"/>
            </a:br>
            <a:r>
              <a:rPr lang="en-US" sz="2000" dirty="0"/>
              <a:t>focusing accelerator was the </a:t>
            </a:r>
            <a:br>
              <a:rPr lang="en-US" sz="2000" dirty="0"/>
            </a:br>
            <a:r>
              <a:rPr lang="en-US" sz="2000" dirty="0"/>
              <a:t>Berkeley </a:t>
            </a:r>
            <a:r>
              <a:rPr lang="en-US" sz="2000" dirty="0" err="1"/>
              <a:t>Bevatron</a:t>
            </a:r>
            <a:r>
              <a:rPr lang="en-US" sz="2000" dirty="0"/>
              <a:t>, which had </a:t>
            </a:r>
            <a:br>
              <a:rPr lang="en-US" sz="2000" dirty="0"/>
            </a:br>
            <a:r>
              <a:rPr lang="en-US" sz="2000" dirty="0"/>
              <a:t>a kinetic energy of 6.2 </a:t>
            </a:r>
            <a:r>
              <a:rPr lang="en-US" sz="2000" dirty="0" err="1"/>
              <a:t>GeV</a:t>
            </a:r>
            <a:endParaRPr lang="en-US" sz="2000" dirty="0"/>
          </a:p>
          <a:p>
            <a:pPr lvl="1"/>
            <a:r>
              <a:rPr lang="en-US" sz="1600" dirty="0"/>
              <a:t>High enough to make antiprotons</a:t>
            </a:r>
            <a:br>
              <a:rPr lang="en-US" sz="1600" dirty="0"/>
            </a:br>
            <a:r>
              <a:rPr lang="en-US" sz="1600" dirty="0"/>
              <a:t>(and win a Nobel Prize)</a:t>
            </a:r>
          </a:p>
          <a:p>
            <a:pPr lvl="1"/>
            <a:r>
              <a:rPr lang="en-US" sz="1600" dirty="0"/>
              <a:t>It had an aperture 12”x48”!</a:t>
            </a:r>
          </a:p>
        </p:txBody>
      </p:sp>
      <p:pic>
        <p:nvPicPr>
          <p:cNvPr id="193538" name="Picture 2" descr="http://www.physics.rutgers.edu/cyclotron/images/12inchmagmeas/images/focusin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6178" y="668361"/>
            <a:ext cx="4297822" cy="2419515"/>
          </a:xfrm>
          <a:prstGeom prst="rect">
            <a:avLst/>
          </a:prstGeom>
          <a:noFill/>
        </p:spPr>
      </p:pic>
      <p:pic>
        <p:nvPicPr>
          <p:cNvPr id="1935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1570" y="3932786"/>
            <a:ext cx="4802430" cy="249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3765495" y="5238555"/>
            <a:ext cx="3379640" cy="5760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</p:spTree>
    <p:extLst>
      <p:ext uri="{BB962C8B-B14F-4D97-AF65-F5344CB8AC3E}">
        <p14:creationId xmlns:p14="http://schemas.microsoft.com/office/powerpoint/2010/main" val="1370049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2422"/>
            <a:ext cx="7886700" cy="600164"/>
          </a:xfrm>
        </p:spPr>
        <p:txBody>
          <a:bodyPr/>
          <a:lstStyle/>
          <a:p>
            <a:r>
              <a:rPr lang="en-US" dirty="0"/>
              <a:t>Strong Focusing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80" y="1155494"/>
            <a:ext cx="8251825" cy="3648178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Strong focusing utilizes alternating magnetic gradients to precisely control the focusing of a beam of particles</a:t>
            </a:r>
          </a:p>
          <a:p>
            <a:pPr lvl="1"/>
            <a:r>
              <a:rPr lang="en-US" sz="1800" dirty="0"/>
              <a:t>The principle was first developed in 1949  by Nicholas </a:t>
            </a:r>
            <a:r>
              <a:rPr lang="en-US" sz="1800" dirty="0" err="1"/>
              <a:t>Christofilos</a:t>
            </a:r>
            <a:r>
              <a:rPr lang="en-US" sz="1800" dirty="0"/>
              <a:t>, a Greek-American engineer, who was working for an elevator company in Athens at the time.</a:t>
            </a:r>
          </a:p>
          <a:p>
            <a:pPr lvl="1"/>
            <a:r>
              <a:rPr lang="en-US" sz="1800" dirty="0"/>
              <a:t>Rather than publish the idea, he applied for a patent, and it went largely ignored.</a:t>
            </a:r>
          </a:p>
          <a:p>
            <a:pPr lvl="1"/>
            <a:r>
              <a:rPr lang="en-US" sz="1800" dirty="0"/>
              <a:t>The idea was independently invented in 1952 by Courant, Livingston and Snyder, who later acknowledged the priority of </a:t>
            </a:r>
            <a:r>
              <a:rPr lang="en-US" sz="1800" dirty="0" err="1"/>
              <a:t>Christophilos</a:t>
            </a:r>
            <a:r>
              <a:rPr lang="en-US" sz="1800" dirty="0"/>
              <a:t>’ work.</a:t>
            </a:r>
          </a:p>
          <a:p>
            <a:pPr lvl="1"/>
            <a:r>
              <a:rPr lang="en-US" sz="1800" dirty="0"/>
              <a:t>Courant and Snyder wrote a follow-up paper in 1958, which contains the vast majority of the accelerator physics concepts and formalism in use to this day!</a:t>
            </a:r>
          </a:p>
          <a:p>
            <a:r>
              <a:rPr lang="en-US" sz="2000" dirty="0"/>
              <a:t>Although the technique was originally formulated in terms of magnetic gradients, it’s much easier to understand in terms of the separate functions of dipole and quadrupole magnets.</a:t>
            </a:r>
          </a:p>
          <a:p>
            <a:pPr marL="292100" lvl="1" indent="0">
              <a:buNone/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7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579" y="435954"/>
            <a:ext cx="7886700" cy="434077"/>
          </a:xfrm>
        </p:spPr>
        <p:txBody>
          <a:bodyPr>
            <a:normAutofit fontScale="90000"/>
          </a:bodyPr>
          <a:lstStyle/>
          <a:p>
            <a:r>
              <a:rPr lang="en-US" dirty="0"/>
              <a:t>Combined Function vs. Separated Function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E. Prebys, Accelerator Physics: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751" y="846532"/>
            <a:ext cx="7772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92934"/>
                </a:solidFill>
                <a:latin typeface="+mn-lt"/>
              </a:rPr>
              <a:t>Strong focusing was originally implemented by building magnets with non-parallel pole faces to introduce a linear magnetic gradient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43" b="16081"/>
          <a:stretch/>
        </p:blipFill>
        <p:spPr>
          <a:xfrm>
            <a:off x="618204" y="1608532"/>
            <a:ext cx="2268702" cy="194779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607234"/>
              </p:ext>
            </p:extLst>
          </p:nvPr>
        </p:nvGraphicFramePr>
        <p:xfrm>
          <a:off x="3277351" y="1913334"/>
          <a:ext cx="1654013" cy="662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5" name="Equation" r:id="rId4" imgW="1152000" imgH="393120" progId="Equation.DSMT4">
                  <p:embed/>
                </p:oleObj>
              </mc:Choice>
              <mc:Fallback>
                <p:oleObj name="Equation" r:id="rId4" imgW="1152000" imgH="393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7351" y="1913334"/>
                        <a:ext cx="1654013" cy="66260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H="1">
            <a:off x="1803178" y="2294332"/>
            <a:ext cx="1474174" cy="3048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1231" y="3535977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+mn-lt"/>
              </a:rPr>
              <a:t>CERN PS (1959, 29 </a:t>
            </a:r>
            <a:r>
              <a:rPr lang="en-US" sz="1400" dirty="0" err="1">
                <a:solidFill>
                  <a:srgbClr val="C00000"/>
                </a:solidFill>
                <a:latin typeface="+mn-lt"/>
              </a:rPr>
              <a:t>GeV</a:t>
            </a:r>
            <a:r>
              <a:rPr lang="en-US" sz="1400" dirty="0">
                <a:solidFill>
                  <a:srgbClr val="C00000"/>
                </a:solidFill>
                <a:latin typeface="+mn-lt"/>
              </a:rPr>
              <a:t>)</a:t>
            </a:r>
          </a:p>
        </p:txBody>
      </p:sp>
      <p:pic>
        <p:nvPicPr>
          <p:cNvPr id="13" name="Picture 3" descr="quadlen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43515" y="1684732"/>
            <a:ext cx="92426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77" b="12045"/>
          <a:stretch/>
        </p:blipFill>
        <p:spPr>
          <a:xfrm>
            <a:off x="5715752" y="1684734"/>
            <a:ext cx="926408" cy="109969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258551" y="1989532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=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06351" y="1989532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+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715751" y="2751532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+mn-lt"/>
              </a:rPr>
              <a:t>dipole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68351" y="2751532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+mn-lt"/>
              </a:rPr>
              <a:t>quadrupole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8580" y="3843754"/>
            <a:ext cx="862825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292934"/>
                </a:solidFill>
                <a:latin typeface="+mn-lt"/>
              </a:rPr>
              <a:t>Later synchrotrons were built with physically separate dipole and quadrupole magnets. </a:t>
            </a:r>
            <a:br>
              <a:rPr lang="en-US" sz="1600" dirty="0">
                <a:solidFill>
                  <a:srgbClr val="292934"/>
                </a:solidFill>
                <a:latin typeface="+mn-lt"/>
              </a:rPr>
            </a:br>
            <a:r>
              <a:rPr lang="en-US" sz="1600" dirty="0">
                <a:solidFill>
                  <a:srgbClr val="292934"/>
                </a:solidFill>
                <a:latin typeface="+mn-lt"/>
              </a:rPr>
              <a:t>The first “separated function” synchrotron was the Fermilab Main Ring (1972, 400 </a:t>
            </a:r>
            <a:r>
              <a:rPr lang="en-US" sz="1600" dirty="0" err="1">
                <a:solidFill>
                  <a:srgbClr val="292934"/>
                </a:solidFill>
                <a:latin typeface="+mn-lt"/>
              </a:rPr>
              <a:t>GeV</a:t>
            </a:r>
            <a:r>
              <a:rPr lang="en-US" sz="1600" dirty="0">
                <a:solidFill>
                  <a:srgbClr val="292934"/>
                </a:solidFill>
                <a:latin typeface="+mn-lt"/>
              </a:rPr>
              <a:t>)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031" y="4557514"/>
            <a:ext cx="2621666" cy="13913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71115" y="4502873"/>
            <a:ext cx="806648" cy="99897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74" t="8634" r="13946" b="8165"/>
          <a:stretch/>
        </p:blipFill>
        <p:spPr>
          <a:xfrm>
            <a:off x="4656305" y="4603010"/>
            <a:ext cx="752620" cy="83365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434" y="4485197"/>
            <a:ext cx="882469" cy="103610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805235" y="476096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=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282873" y="4767684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+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14826" y="5496085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+mn-lt"/>
              </a:rPr>
              <a:t>dipole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23119" y="5496086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+mn-lt"/>
              </a:rPr>
              <a:t>quadrupole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292606" y="5507379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+mn-lt"/>
              </a:rPr>
              <a:t>Fermilab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77351" y="5948844"/>
            <a:ext cx="54796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C00000"/>
                </a:solidFill>
                <a:latin typeface="+mn-lt"/>
              </a:rPr>
              <a:t>Strong focusing is also much easier to </a:t>
            </a:r>
            <a:r>
              <a:rPr lang="en-US" sz="1600" i="1" dirty="0">
                <a:solidFill>
                  <a:srgbClr val="C00000"/>
                </a:solidFill>
                <a:latin typeface="+mn-lt"/>
              </a:rPr>
              <a:t>teach</a:t>
            </a:r>
            <a:r>
              <a:rPr lang="en-US" sz="1600" dirty="0">
                <a:solidFill>
                  <a:srgbClr val="C00000"/>
                </a:solidFill>
                <a:latin typeface="+mn-lt"/>
              </a:rPr>
              <a:t> using separated functions, so we will…</a:t>
            </a:r>
          </a:p>
        </p:txBody>
      </p:sp>
    </p:spTree>
    <p:extLst>
      <p:ext uri="{BB962C8B-B14F-4D97-AF65-F5344CB8AC3E}">
        <p14:creationId xmlns:p14="http://schemas.microsoft.com/office/powerpoint/2010/main" val="325754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41" grpId="0"/>
      <p:bldP spid="42" grpId="0"/>
      <p:bldP spid="45" grpId="0"/>
      <p:bldP spid="46" grpId="0"/>
      <p:bldP spid="47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8390" y="376637"/>
            <a:ext cx="8262937" cy="600164"/>
          </a:xfrm>
        </p:spPr>
        <p:txBody>
          <a:bodyPr/>
          <a:lstStyle/>
          <a:p>
            <a:r>
              <a:rPr lang="en-US" dirty="0"/>
              <a:t>Thin Lens Approximation and Magnetic “kick”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40416" y="1147260"/>
            <a:ext cx="8610600" cy="480028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If the path length through a </a:t>
            </a:r>
            <a:br>
              <a:rPr lang="en-US" sz="2000" dirty="0"/>
            </a:br>
            <a:r>
              <a:rPr lang="en-US" sz="2000" dirty="0"/>
              <a:t>transverse magnetic field is short </a:t>
            </a:r>
            <a:br>
              <a:rPr lang="en-US" sz="2000" dirty="0"/>
            </a:br>
            <a:r>
              <a:rPr lang="en-US" sz="2000" dirty="0"/>
              <a:t>compared to the bend radius of the particle, </a:t>
            </a:r>
            <a:br>
              <a:rPr lang="en-US" sz="2000" dirty="0"/>
            </a:br>
            <a:r>
              <a:rPr lang="en-US" sz="2000" dirty="0"/>
              <a:t>then we can think of the particle receiving a</a:t>
            </a:r>
            <a:br>
              <a:rPr lang="en-US" sz="2000" dirty="0"/>
            </a:br>
            <a:r>
              <a:rPr lang="en-US" sz="2000" dirty="0"/>
              <a:t>transverse “kick”, which is proportional to the integrated field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000" dirty="0"/>
              <a:t>    and it will be bent through small angle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In this “thin lens approximation”, a </a:t>
            </a:r>
            <a:br>
              <a:rPr lang="en-US" sz="2000" dirty="0"/>
            </a:br>
            <a:r>
              <a:rPr lang="en-US" sz="2000" dirty="0"/>
              <a:t>dipole is the equivalent of a prism in </a:t>
            </a:r>
            <a:br>
              <a:rPr lang="en-US" sz="2000" dirty="0"/>
            </a:br>
            <a:r>
              <a:rPr lang="en-US" sz="2000" dirty="0"/>
              <a:t>classical optics.</a:t>
            </a:r>
            <a:endParaRPr lang="en-US" sz="1800" dirty="0"/>
          </a:p>
        </p:txBody>
      </p:sp>
      <p:grpSp>
        <p:nvGrpSpPr>
          <p:cNvPr id="2" name="Group 8"/>
          <p:cNvGrpSpPr/>
          <p:nvPr/>
        </p:nvGrpSpPr>
        <p:grpSpPr>
          <a:xfrm>
            <a:off x="5396693" y="1005211"/>
            <a:ext cx="3334851" cy="1382580"/>
            <a:chOff x="5410200" y="2514600"/>
            <a:chExt cx="3352800" cy="1201738"/>
          </a:xfrm>
        </p:grpSpPr>
        <p:grpSp>
          <p:nvGrpSpPr>
            <p:cNvPr id="3" name="Group 57"/>
            <p:cNvGrpSpPr>
              <a:grpSpLocks/>
            </p:cNvGrpSpPr>
            <p:nvPr/>
          </p:nvGrpSpPr>
          <p:grpSpPr bwMode="auto">
            <a:xfrm>
              <a:off x="5410200" y="2514600"/>
              <a:ext cx="3352800" cy="922338"/>
              <a:chOff x="5410200" y="2133600"/>
              <a:chExt cx="3352800" cy="922338"/>
            </a:xfrm>
          </p:grpSpPr>
          <p:sp>
            <p:nvSpPr>
              <p:cNvPr id="15" name="Rectangle 45"/>
              <p:cNvSpPr>
                <a:spLocks noChangeArrowheads="1"/>
              </p:cNvSpPr>
              <p:nvPr/>
            </p:nvSpPr>
            <p:spPr bwMode="auto">
              <a:xfrm>
                <a:off x="6705600" y="2133600"/>
                <a:ext cx="762000" cy="685800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46"/>
              <p:cNvSpPr>
                <a:spLocks/>
              </p:cNvSpPr>
              <p:nvPr/>
            </p:nvSpPr>
            <p:spPr bwMode="auto">
              <a:xfrm>
                <a:off x="5410200" y="2438400"/>
                <a:ext cx="3352800" cy="457200"/>
              </a:xfrm>
              <a:custGeom>
                <a:avLst/>
                <a:gdLst>
                  <a:gd name="T0" fmla="*/ 0 w 1776"/>
                  <a:gd name="T1" fmla="*/ 2147483647 h 680"/>
                  <a:gd name="T2" fmla="*/ 2147483647 w 1776"/>
                  <a:gd name="T3" fmla="*/ 2147483647 h 680"/>
                  <a:gd name="T4" fmla="*/ 2147483647 w 1776"/>
                  <a:gd name="T5" fmla="*/ 2147483647 h 680"/>
                  <a:gd name="T6" fmla="*/ 2147483647 w 1776"/>
                  <a:gd name="T7" fmla="*/ 2147483647 h 680"/>
                  <a:gd name="T8" fmla="*/ 2147483647 w 1776"/>
                  <a:gd name="T9" fmla="*/ 2147483647 h 680"/>
                  <a:gd name="T10" fmla="*/ 2147483647 w 1776"/>
                  <a:gd name="T11" fmla="*/ 2147483647 h 680"/>
                  <a:gd name="T12" fmla="*/ 2147483647 w 1776"/>
                  <a:gd name="T13" fmla="*/ 2147483647 h 68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776"/>
                  <a:gd name="T22" fmla="*/ 0 h 680"/>
                  <a:gd name="T23" fmla="*/ 1776 w 1776"/>
                  <a:gd name="T24" fmla="*/ 680 h 68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776" h="680">
                    <a:moveTo>
                      <a:pt x="0" y="8"/>
                    </a:moveTo>
                    <a:cubicBezTo>
                      <a:pt x="252" y="8"/>
                      <a:pt x="504" y="8"/>
                      <a:pt x="624" y="8"/>
                    </a:cubicBezTo>
                    <a:cubicBezTo>
                      <a:pt x="744" y="8"/>
                      <a:pt x="688" y="8"/>
                      <a:pt x="720" y="8"/>
                    </a:cubicBezTo>
                    <a:cubicBezTo>
                      <a:pt x="752" y="8"/>
                      <a:pt x="776" y="0"/>
                      <a:pt x="816" y="8"/>
                    </a:cubicBezTo>
                    <a:cubicBezTo>
                      <a:pt x="856" y="16"/>
                      <a:pt x="912" y="32"/>
                      <a:pt x="960" y="56"/>
                    </a:cubicBezTo>
                    <a:cubicBezTo>
                      <a:pt x="1008" y="80"/>
                      <a:pt x="968" y="48"/>
                      <a:pt x="1104" y="152"/>
                    </a:cubicBezTo>
                    <a:cubicBezTo>
                      <a:pt x="1240" y="256"/>
                      <a:pt x="1508" y="468"/>
                      <a:pt x="1776" y="6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48"/>
              <p:cNvSpPr>
                <a:spLocks noChangeShapeType="1"/>
              </p:cNvSpPr>
              <p:nvPr/>
            </p:nvSpPr>
            <p:spPr bwMode="auto">
              <a:xfrm>
                <a:off x="6400800" y="2438400"/>
                <a:ext cx="2362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51"/>
              <p:cNvSpPr>
                <a:spLocks noChangeShapeType="1"/>
              </p:cNvSpPr>
              <p:nvPr/>
            </p:nvSpPr>
            <p:spPr bwMode="auto">
              <a:xfrm>
                <a:off x="6705600" y="2979738"/>
                <a:ext cx="762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52"/>
              <p:cNvSpPr>
                <a:spLocks noChangeShapeType="1"/>
              </p:cNvSpPr>
              <p:nvPr/>
            </p:nvSpPr>
            <p:spPr bwMode="auto">
              <a:xfrm>
                <a:off x="6705600" y="2903538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53"/>
              <p:cNvSpPr>
                <a:spLocks noChangeShapeType="1"/>
              </p:cNvSpPr>
              <p:nvPr/>
            </p:nvSpPr>
            <p:spPr bwMode="auto">
              <a:xfrm>
                <a:off x="7467600" y="2903538"/>
                <a:ext cx="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1" name="Object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0875" y="3363913"/>
              <a:ext cx="176213" cy="352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Object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1800" y="2895600"/>
              <a:ext cx="280988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Object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8638" y="2808288"/>
              <a:ext cx="442912" cy="328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Object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2588" y="2527300"/>
              <a:ext cx="279400" cy="303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986995"/>
              </p:ext>
            </p:extLst>
          </p:nvPr>
        </p:nvGraphicFramePr>
        <p:xfrm>
          <a:off x="5545656" y="3619502"/>
          <a:ext cx="254399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8" name="Equation" r:id="rId7" imgW="1066524" imgH="418893" progId="Equation.3">
                  <p:embed/>
                </p:oleObj>
              </mc:Choice>
              <mc:Fallback>
                <p:oleObj name="Equation" r:id="rId7" imgW="1066524" imgH="41889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5656" y="3619502"/>
                        <a:ext cx="2543995" cy="1114425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009250"/>
              </p:ext>
            </p:extLst>
          </p:nvPr>
        </p:nvGraphicFramePr>
        <p:xfrm>
          <a:off x="2337500" y="2815303"/>
          <a:ext cx="4208211" cy="595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9" name="Equation" r:id="rId9" imgW="1739510" imgH="216061" progId="Equation.DSMT4">
                  <p:embed/>
                </p:oleObj>
              </mc:Choice>
              <mc:Fallback>
                <p:oleObj name="Equation" r:id="rId9" imgW="1739510" imgH="21606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7500" y="2815303"/>
                        <a:ext cx="4208211" cy="595133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22"/>
          <p:cNvGrpSpPr/>
          <p:nvPr/>
        </p:nvGrpSpPr>
        <p:grpSpPr>
          <a:xfrm>
            <a:off x="5351212" y="4963675"/>
            <a:ext cx="3352800" cy="1092200"/>
            <a:chOff x="5340350" y="3795713"/>
            <a:chExt cx="3352800" cy="1092200"/>
          </a:xfrm>
        </p:grpSpPr>
        <p:grpSp>
          <p:nvGrpSpPr>
            <p:cNvPr id="5" name="Group 58"/>
            <p:cNvGrpSpPr>
              <a:grpSpLocks/>
            </p:cNvGrpSpPr>
            <p:nvPr/>
          </p:nvGrpSpPr>
          <p:grpSpPr bwMode="auto">
            <a:xfrm>
              <a:off x="5340350" y="3795721"/>
              <a:ext cx="3352800" cy="1092192"/>
              <a:chOff x="5340350" y="3414721"/>
              <a:chExt cx="3352800" cy="1092192"/>
            </a:xfrm>
          </p:grpSpPr>
          <p:sp>
            <p:nvSpPr>
              <p:cNvPr id="26" name="Freeform 63"/>
              <p:cNvSpPr>
                <a:spLocks/>
              </p:cNvSpPr>
              <p:nvPr/>
            </p:nvSpPr>
            <p:spPr bwMode="auto">
              <a:xfrm>
                <a:off x="5340350" y="4030663"/>
                <a:ext cx="3352800" cy="476250"/>
              </a:xfrm>
              <a:custGeom>
                <a:avLst/>
                <a:gdLst>
                  <a:gd name="T0" fmla="*/ 0 w 2112"/>
                  <a:gd name="T1" fmla="*/ 2147483647 h 300"/>
                  <a:gd name="T2" fmla="*/ 2147483647 w 2112"/>
                  <a:gd name="T3" fmla="*/ 2147483647 h 300"/>
                  <a:gd name="T4" fmla="*/ 2147483647 w 2112"/>
                  <a:gd name="T5" fmla="*/ 2147483647 h 300"/>
                  <a:gd name="T6" fmla="*/ 2147483647 w 2112"/>
                  <a:gd name="T7" fmla="*/ 2147483647 h 300"/>
                  <a:gd name="T8" fmla="*/ 2147483647 w 2112"/>
                  <a:gd name="T9" fmla="*/ 2147483647 h 300"/>
                  <a:gd name="T10" fmla="*/ 2147483647 w 2112"/>
                  <a:gd name="T11" fmla="*/ 2147483647 h 300"/>
                  <a:gd name="T12" fmla="*/ 2147483647 w 2112"/>
                  <a:gd name="T13" fmla="*/ 2147483647 h 3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12"/>
                  <a:gd name="T22" fmla="*/ 0 h 300"/>
                  <a:gd name="T23" fmla="*/ 2112 w 2112"/>
                  <a:gd name="T24" fmla="*/ 300 h 3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12" h="300">
                    <a:moveTo>
                      <a:pt x="0" y="15"/>
                    </a:moveTo>
                    <a:cubicBezTo>
                      <a:pt x="300" y="15"/>
                      <a:pt x="599" y="15"/>
                      <a:pt x="742" y="15"/>
                    </a:cubicBezTo>
                    <a:cubicBezTo>
                      <a:pt x="885" y="15"/>
                      <a:pt x="806" y="17"/>
                      <a:pt x="856" y="15"/>
                    </a:cubicBezTo>
                    <a:cubicBezTo>
                      <a:pt x="906" y="13"/>
                      <a:pt x="995" y="0"/>
                      <a:pt x="1043" y="3"/>
                    </a:cubicBezTo>
                    <a:cubicBezTo>
                      <a:pt x="1091" y="6"/>
                      <a:pt x="1097" y="24"/>
                      <a:pt x="1142" y="36"/>
                    </a:cubicBezTo>
                    <a:cubicBezTo>
                      <a:pt x="1187" y="48"/>
                      <a:pt x="1151" y="32"/>
                      <a:pt x="1313" y="76"/>
                    </a:cubicBezTo>
                    <a:cubicBezTo>
                      <a:pt x="1475" y="120"/>
                      <a:pt x="1793" y="210"/>
                      <a:pt x="2112" y="30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Line 65"/>
              <p:cNvSpPr>
                <a:spLocks noChangeShapeType="1"/>
              </p:cNvSpPr>
              <p:nvPr/>
            </p:nvSpPr>
            <p:spPr bwMode="auto">
              <a:xfrm>
                <a:off x="6330950" y="4049713"/>
                <a:ext cx="23622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" name="Group 73"/>
              <p:cNvGrpSpPr>
                <a:grpSpLocks/>
              </p:cNvGrpSpPr>
              <p:nvPr/>
            </p:nvGrpSpPr>
            <p:grpSpPr bwMode="auto">
              <a:xfrm flipV="1">
                <a:off x="6858000" y="3414721"/>
                <a:ext cx="363538" cy="1052510"/>
                <a:chOff x="4206" y="2239"/>
                <a:chExt cx="283" cy="728"/>
              </a:xfrm>
            </p:grpSpPr>
            <p:sp>
              <p:nvSpPr>
                <p:cNvPr id="29" name="Line 70"/>
                <p:cNvSpPr>
                  <a:spLocks noChangeShapeType="1"/>
                </p:cNvSpPr>
                <p:nvPr/>
              </p:nvSpPr>
              <p:spPr bwMode="auto">
                <a:xfrm>
                  <a:off x="4217" y="2250"/>
                  <a:ext cx="141" cy="706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4358" y="2250"/>
                  <a:ext cx="131" cy="717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72"/>
                <p:cNvSpPr>
                  <a:spLocks noChangeShapeType="1"/>
                </p:cNvSpPr>
                <p:nvPr/>
              </p:nvSpPr>
              <p:spPr bwMode="auto">
                <a:xfrm>
                  <a:off x="4206" y="2239"/>
                  <a:ext cx="272" cy="0"/>
                </a:xfrm>
                <a:prstGeom prst="line">
                  <a:avLst/>
                </a:prstGeom>
                <a:noFill/>
                <a:ln w="9525">
                  <a:solidFill>
                    <a:srgbClr val="CC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pic>
          <p:nvPicPr>
            <p:cNvPr id="25" name="Object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8788" y="4419600"/>
              <a:ext cx="442912" cy="328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4" name="Footer Placeholder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</p:spTree>
    <p:extLst>
      <p:ext uri="{BB962C8B-B14F-4D97-AF65-F5344CB8AC3E}">
        <p14:creationId xmlns:p14="http://schemas.microsoft.com/office/powerpoint/2010/main" val="344828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67931" y="338444"/>
            <a:ext cx="7886700" cy="600164"/>
          </a:xfrm>
        </p:spPr>
        <p:txBody>
          <a:bodyPr/>
          <a:lstStyle/>
          <a:p>
            <a:pPr>
              <a:defRPr/>
            </a:pPr>
            <a:r>
              <a:rPr lang="en-US" dirty="0"/>
              <a:t>Quadrupole Magnets* as Lenses</a:t>
            </a:r>
          </a:p>
        </p:txBody>
      </p:sp>
      <p:sp>
        <p:nvSpPr>
          <p:cNvPr id="85" name="Content Placeholder 84"/>
          <p:cNvSpPr>
            <a:spLocks noGrp="1"/>
          </p:cNvSpPr>
          <p:nvPr>
            <p:ph sz="half" idx="1"/>
          </p:nvPr>
        </p:nvSpPr>
        <p:spPr>
          <a:xfrm>
            <a:off x="438102" y="3402247"/>
            <a:ext cx="8333885" cy="92845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 positive particle coming out of the page off center in the horizontal plane will experience a </a:t>
            </a:r>
            <a:r>
              <a:rPr lang="en-US" sz="2000" i="1" dirty="0"/>
              <a:t>restoring</a:t>
            </a:r>
            <a:r>
              <a:rPr lang="en-US" sz="2000" dirty="0"/>
              <a:t> kick</a:t>
            </a:r>
            <a:br>
              <a:rPr lang="en-US" sz="2000" dirty="0"/>
            </a:br>
            <a:r>
              <a:rPr lang="en-US" sz="2000" i="1" dirty="0"/>
              <a:t>proportional to the displacement</a:t>
            </a:r>
          </a:p>
        </p:txBody>
      </p:sp>
      <p:pic>
        <p:nvPicPr>
          <p:cNvPr id="33795" name="Picture 3" descr="quad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706" y="1142329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54" name="Line 18"/>
          <p:cNvSpPr>
            <a:spLocks noChangeShapeType="1"/>
          </p:cNvSpPr>
          <p:nvPr/>
        </p:nvSpPr>
        <p:spPr bwMode="auto">
          <a:xfrm>
            <a:off x="7292174" y="1170058"/>
            <a:ext cx="1588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55" name="Line 19"/>
          <p:cNvSpPr>
            <a:spLocks noChangeShapeType="1"/>
          </p:cNvSpPr>
          <p:nvPr/>
        </p:nvSpPr>
        <p:spPr bwMode="auto">
          <a:xfrm>
            <a:off x="6530174" y="1932058"/>
            <a:ext cx="1600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3833" name="Object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6863" y="1908245"/>
            <a:ext cx="26352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82"/>
          <p:cNvGrpSpPr/>
          <p:nvPr/>
        </p:nvGrpSpPr>
        <p:grpSpPr>
          <a:xfrm>
            <a:off x="5273104" y="4379303"/>
            <a:ext cx="3048000" cy="1143000"/>
            <a:chOff x="1345980" y="4623825"/>
            <a:chExt cx="3048000" cy="1143000"/>
          </a:xfrm>
        </p:grpSpPr>
        <p:grpSp>
          <p:nvGrpSpPr>
            <p:cNvPr id="4" name="Group 28"/>
            <p:cNvGrpSpPr>
              <a:grpSpLocks/>
            </p:cNvGrpSpPr>
            <p:nvPr/>
          </p:nvGrpSpPr>
          <p:grpSpPr bwMode="auto">
            <a:xfrm>
              <a:off x="2641380" y="4623825"/>
              <a:ext cx="304800" cy="1143000"/>
              <a:chOff x="3077" y="2111"/>
              <a:chExt cx="176" cy="481"/>
            </a:xfrm>
          </p:grpSpPr>
          <p:sp>
            <p:nvSpPr>
              <p:cNvPr id="33852" name="Freeform 29"/>
              <p:cNvSpPr>
                <a:spLocks/>
              </p:cNvSpPr>
              <p:nvPr/>
            </p:nvSpPr>
            <p:spPr bwMode="auto">
              <a:xfrm>
                <a:off x="3168" y="2112"/>
                <a:ext cx="85" cy="480"/>
              </a:xfrm>
              <a:custGeom>
                <a:avLst/>
                <a:gdLst>
                  <a:gd name="T0" fmla="*/ 0 w 85"/>
                  <a:gd name="T1" fmla="*/ 0 h 480"/>
                  <a:gd name="T2" fmla="*/ 81 w 85"/>
                  <a:gd name="T3" fmla="*/ 244 h 480"/>
                  <a:gd name="T4" fmla="*/ 23 w 85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480"/>
                  <a:gd name="T11" fmla="*/ 85 w 85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480">
                    <a:moveTo>
                      <a:pt x="0" y="0"/>
                    </a:moveTo>
                    <a:cubicBezTo>
                      <a:pt x="14" y="41"/>
                      <a:pt x="77" y="164"/>
                      <a:pt x="81" y="244"/>
                    </a:cubicBezTo>
                    <a:cubicBezTo>
                      <a:pt x="85" y="324"/>
                      <a:pt x="35" y="431"/>
                      <a:pt x="23" y="4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3" name="Freeform 30"/>
              <p:cNvSpPr>
                <a:spLocks/>
              </p:cNvSpPr>
              <p:nvPr/>
            </p:nvSpPr>
            <p:spPr bwMode="auto">
              <a:xfrm>
                <a:off x="3077" y="2111"/>
                <a:ext cx="90" cy="480"/>
              </a:xfrm>
              <a:custGeom>
                <a:avLst/>
                <a:gdLst>
                  <a:gd name="T0" fmla="*/ 90 w 90"/>
                  <a:gd name="T1" fmla="*/ 480 h 480"/>
                  <a:gd name="T2" fmla="*/ 4 w 90"/>
                  <a:gd name="T3" fmla="*/ 264 h 480"/>
                  <a:gd name="T4" fmla="*/ 67 w 90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80"/>
                  <a:gd name="T11" fmla="*/ 90 w 9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80">
                    <a:moveTo>
                      <a:pt x="90" y="480"/>
                    </a:moveTo>
                    <a:cubicBezTo>
                      <a:pt x="76" y="444"/>
                      <a:pt x="8" y="344"/>
                      <a:pt x="4" y="264"/>
                    </a:cubicBezTo>
                    <a:cubicBezTo>
                      <a:pt x="0" y="184"/>
                      <a:pt x="54" y="55"/>
                      <a:pt x="67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00" name="Line 36"/>
            <p:cNvSpPr>
              <a:spLocks noChangeShapeType="1"/>
            </p:cNvSpPr>
            <p:nvPr/>
          </p:nvSpPr>
          <p:spPr bwMode="auto">
            <a:xfrm>
              <a:off x="1345980" y="5157225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2" name="Line 38"/>
            <p:cNvSpPr>
              <a:spLocks noChangeShapeType="1"/>
            </p:cNvSpPr>
            <p:nvPr/>
          </p:nvSpPr>
          <p:spPr bwMode="auto">
            <a:xfrm>
              <a:off x="1726980" y="4928625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3" name="Line 39"/>
            <p:cNvSpPr>
              <a:spLocks noChangeShapeType="1"/>
            </p:cNvSpPr>
            <p:nvPr/>
          </p:nvSpPr>
          <p:spPr bwMode="auto">
            <a:xfrm>
              <a:off x="2793780" y="4928625"/>
              <a:ext cx="1524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4" name="Line 40"/>
            <p:cNvSpPr>
              <a:spLocks noChangeShapeType="1"/>
            </p:cNvSpPr>
            <p:nvPr/>
          </p:nvSpPr>
          <p:spPr bwMode="auto">
            <a:xfrm>
              <a:off x="1803180" y="47762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5" name="Line 41"/>
            <p:cNvSpPr>
              <a:spLocks noChangeShapeType="1"/>
            </p:cNvSpPr>
            <p:nvPr/>
          </p:nvSpPr>
          <p:spPr bwMode="auto">
            <a:xfrm>
              <a:off x="2793780" y="4776225"/>
              <a:ext cx="13716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6" name="Line 42"/>
            <p:cNvSpPr>
              <a:spLocks noChangeShapeType="1"/>
            </p:cNvSpPr>
            <p:nvPr/>
          </p:nvSpPr>
          <p:spPr bwMode="auto">
            <a:xfrm>
              <a:off x="1803180" y="5462025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07" name="Line 43"/>
            <p:cNvSpPr>
              <a:spLocks noChangeShapeType="1"/>
            </p:cNvSpPr>
            <p:nvPr/>
          </p:nvSpPr>
          <p:spPr bwMode="auto">
            <a:xfrm flipV="1">
              <a:off x="2793780" y="4852425"/>
              <a:ext cx="16002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28" name="Text Box 78"/>
          <p:cNvSpPr txBox="1">
            <a:spLocks noChangeArrowheads="1"/>
          </p:cNvSpPr>
          <p:nvPr/>
        </p:nvSpPr>
        <p:spPr bwMode="auto">
          <a:xfrm>
            <a:off x="3374788" y="4231783"/>
            <a:ext cx="1143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 sz="1400"/>
          </a:p>
        </p:txBody>
      </p:sp>
      <p:sp>
        <p:nvSpPr>
          <p:cNvPr id="33863" name="Line 5"/>
          <p:cNvSpPr>
            <a:spLocks noChangeShapeType="1"/>
          </p:cNvSpPr>
          <p:nvPr/>
        </p:nvSpPr>
        <p:spPr bwMode="auto">
          <a:xfrm>
            <a:off x="4757444" y="1284663"/>
            <a:ext cx="1588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64" name="Line 6"/>
          <p:cNvSpPr>
            <a:spLocks noChangeShapeType="1"/>
          </p:cNvSpPr>
          <p:nvPr/>
        </p:nvSpPr>
        <p:spPr bwMode="auto">
          <a:xfrm>
            <a:off x="3995444" y="2046663"/>
            <a:ext cx="1600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65" name="Line 7"/>
          <p:cNvSpPr>
            <a:spLocks noChangeShapeType="1"/>
          </p:cNvSpPr>
          <p:nvPr/>
        </p:nvSpPr>
        <p:spPr bwMode="auto">
          <a:xfrm flipV="1">
            <a:off x="4909844" y="1894263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6" name="Line 8"/>
          <p:cNvSpPr>
            <a:spLocks noChangeShapeType="1"/>
          </p:cNvSpPr>
          <p:nvPr/>
        </p:nvSpPr>
        <p:spPr bwMode="auto">
          <a:xfrm flipV="1">
            <a:off x="5138444" y="1741863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7" name="Line 9"/>
          <p:cNvSpPr>
            <a:spLocks noChangeShapeType="1"/>
          </p:cNvSpPr>
          <p:nvPr/>
        </p:nvSpPr>
        <p:spPr bwMode="auto">
          <a:xfrm flipV="1">
            <a:off x="5290844" y="1589463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8" name="Line 10"/>
          <p:cNvSpPr>
            <a:spLocks noChangeShapeType="1"/>
          </p:cNvSpPr>
          <p:nvPr/>
        </p:nvSpPr>
        <p:spPr bwMode="auto">
          <a:xfrm>
            <a:off x="4605044" y="2046663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69" name="Line 11"/>
          <p:cNvSpPr>
            <a:spLocks noChangeShapeType="1"/>
          </p:cNvSpPr>
          <p:nvPr/>
        </p:nvSpPr>
        <p:spPr bwMode="auto">
          <a:xfrm>
            <a:off x="4376444" y="2046663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70" name="Line 12"/>
          <p:cNvSpPr>
            <a:spLocks noChangeShapeType="1"/>
          </p:cNvSpPr>
          <p:nvPr/>
        </p:nvSpPr>
        <p:spPr bwMode="auto">
          <a:xfrm>
            <a:off x="4224044" y="2046663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3871" name="Line 13"/>
          <p:cNvSpPr>
            <a:spLocks noChangeShapeType="1"/>
          </p:cNvSpPr>
          <p:nvPr/>
        </p:nvSpPr>
        <p:spPr bwMode="auto">
          <a:xfrm flipV="1">
            <a:off x="3995444" y="1360863"/>
            <a:ext cx="1600200" cy="1295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3835" name="Object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8390" y="2126525"/>
            <a:ext cx="239713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7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040888"/>
              </p:ext>
            </p:extLst>
          </p:nvPr>
        </p:nvGraphicFramePr>
        <p:xfrm>
          <a:off x="1490395" y="4553631"/>
          <a:ext cx="1994458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8" name="Equation" r:id="rId6" imgW="1384300" imgH="431800" progId="Equation.DSMT4">
                  <p:embed/>
                </p:oleObj>
              </mc:Choice>
              <mc:Fallback>
                <p:oleObj name="Equation" r:id="rId6" imgW="13843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395" y="4553631"/>
                        <a:ext cx="1994458" cy="8001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ight Arrow 87"/>
          <p:cNvSpPr/>
          <p:nvPr/>
        </p:nvSpPr>
        <p:spPr>
          <a:xfrm>
            <a:off x="3972214" y="4713968"/>
            <a:ext cx="691290" cy="460860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27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731620"/>
              </p:ext>
            </p:extLst>
          </p:nvPr>
        </p:nvGraphicFramePr>
        <p:xfrm>
          <a:off x="6899222" y="5583002"/>
          <a:ext cx="1973263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9" name="Equation" r:id="rId8" imgW="969120" imgH="383760" progId="">
                  <p:embed/>
                </p:oleObj>
              </mc:Choice>
              <mc:Fallback>
                <p:oleObj name="Equation" r:id="rId8" imgW="969120" imgH="3837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22" y="5583002"/>
                        <a:ext cx="1973263" cy="79533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" name="TextBox 90"/>
          <p:cNvSpPr txBox="1"/>
          <p:nvPr/>
        </p:nvSpPr>
        <p:spPr>
          <a:xfrm>
            <a:off x="167931" y="6294752"/>
            <a:ext cx="503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*or quadrupole term in a gradient magnet</a:t>
            </a:r>
          </a:p>
        </p:txBody>
      </p:sp>
      <p:sp>
        <p:nvSpPr>
          <p:cNvPr id="49" name="Date Placeholder 4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51" name="Footer Placeholder 5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  <p:sp>
        <p:nvSpPr>
          <p:cNvPr id="52" name="Line 7"/>
          <p:cNvSpPr>
            <a:spLocks noChangeShapeType="1"/>
          </p:cNvSpPr>
          <p:nvPr/>
        </p:nvSpPr>
        <p:spPr bwMode="auto">
          <a:xfrm flipV="1">
            <a:off x="7445681" y="177684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8"/>
          <p:cNvSpPr>
            <a:spLocks noChangeShapeType="1"/>
          </p:cNvSpPr>
          <p:nvPr/>
        </p:nvSpPr>
        <p:spPr bwMode="auto">
          <a:xfrm flipV="1">
            <a:off x="7674281" y="162444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4" name="Line 9"/>
          <p:cNvSpPr>
            <a:spLocks noChangeShapeType="1"/>
          </p:cNvSpPr>
          <p:nvPr/>
        </p:nvSpPr>
        <p:spPr bwMode="auto">
          <a:xfrm flipV="1">
            <a:off x="7826681" y="147204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Line 10"/>
          <p:cNvSpPr>
            <a:spLocks noChangeShapeType="1"/>
          </p:cNvSpPr>
          <p:nvPr/>
        </p:nvSpPr>
        <p:spPr bwMode="auto">
          <a:xfrm>
            <a:off x="7140881" y="192924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" name="Line 11"/>
          <p:cNvSpPr>
            <a:spLocks noChangeShapeType="1"/>
          </p:cNvSpPr>
          <p:nvPr/>
        </p:nvSpPr>
        <p:spPr bwMode="auto">
          <a:xfrm>
            <a:off x="6912281" y="192924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Line 12"/>
          <p:cNvSpPr>
            <a:spLocks noChangeShapeType="1"/>
          </p:cNvSpPr>
          <p:nvPr/>
        </p:nvSpPr>
        <p:spPr bwMode="auto">
          <a:xfrm>
            <a:off x="6759881" y="192924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8" name="Line 13"/>
          <p:cNvSpPr>
            <a:spLocks noChangeShapeType="1"/>
          </p:cNvSpPr>
          <p:nvPr/>
        </p:nvSpPr>
        <p:spPr bwMode="auto">
          <a:xfrm flipV="1">
            <a:off x="6531280" y="1243440"/>
            <a:ext cx="1600200" cy="1295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239641"/>
              </p:ext>
            </p:extLst>
          </p:nvPr>
        </p:nvGraphicFramePr>
        <p:xfrm>
          <a:off x="4809632" y="951525"/>
          <a:ext cx="628758" cy="453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0" name="Equation" r:id="rId10" imgW="685440" imgH="393120" progId="Equation.DSMT4">
                  <p:embed/>
                </p:oleObj>
              </mc:Choice>
              <mc:Fallback>
                <p:oleObj name="Equation" r:id="rId10" imgW="685440" imgH="393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9632" y="951525"/>
                        <a:ext cx="628758" cy="45397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835479"/>
              </p:ext>
            </p:extLst>
          </p:nvPr>
        </p:nvGraphicFramePr>
        <p:xfrm>
          <a:off x="7354039" y="842575"/>
          <a:ext cx="612824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1" name="Equation" r:id="rId12" imgW="685440" imgH="411120" progId="">
                  <p:embed/>
                </p:oleObj>
              </mc:Choice>
              <mc:Fallback>
                <p:oleObj name="Equation" r:id="rId12" imgW="685440" imgH="41112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4039" y="842575"/>
                        <a:ext cx="612824" cy="468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19814" y="5470323"/>
            <a:ext cx="258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rgbClr val="C00000"/>
                </a:solidFill>
                <a:latin typeface="+mn-lt"/>
              </a:rPr>
              <a:t>just like a “thin lens” with focal length</a:t>
            </a:r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>
            <a:off x="6407087" y="5793489"/>
            <a:ext cx="403189" cy="8000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15414" y="4028168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553614" y="4028168"/>
            <a:ext cx="0" cy="30480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715414" y="4180568"/>
            <a:ext cx="838200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569227"/>
              </p:ext>
            </p:extLst>
          </p:nvPr>
        </p:nvGraphicFramePr>
        <p:xfrm>
          <a:off x="7029356" y="4200197"/>
          <a:ext cx="152400" cy="221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2" name="Equation" r:id="rId14" imgW="127800" imgH="191880" progId="Equation.DSMT4">
                  <p:embed/>
                </p:oleObj>
              </mc:Choice>
              <mc:Fallback>
                <p:oleObj name="Equation" r:id="rId14" imgW="127800" imgH="1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9356" y="4200197"/>
                        <a:ext cx="152400" cy="2216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232831"/>
              </p:ext>
            </p:extLst>
          </p:nvPr>
        </p:nvGraphicFramePr>
        <p:xfrm>
          <a:off x="6063874" y="2656263"/>
          <a:ext cx="2538496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3" name="Equation" r:id="rId16" imgW="2095500" imgH="431800" progId="Equation.DSMT4">
                  <p:embed/>
                </p:oleObj>
              </mc:Choice>
              <mc:Fallback>
                <p:oleObj name="Equation" r:id="rId16" imgW="20955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3874" y="2656263"/>
                        <a:ext cx="2538496" cy="6540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133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uild="p"/>
      <p:bldP spid="88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404866" y="345709"/>
            <a:ext cx="7772400" cy="600164"/>
          </a:xfrm>
        </p:spPr>
        <p:txBody>
          <a:bodyPr/>
          <a:lstStyle/>
          <a:p>
            <a:pPr>
              <a:defRPr/>
            </a:pPr>
            <a:r>
              <a:rPr lang="en-US" dirty="0"/>
              <a:t>What About the Other Plane?</a:t>
            </a:r>
          </a:p>
        </p:txBody>
      </p:sp>
      <p:pic>
        <p:nvPicPr>
          <p:cNvPr id="33795" name="Picture 3" descr="quadle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690" y="11247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2"/>
          <p:cNvGrpSpPr/>
          <p:nvPr/>
        </p:nvGrpSpPr>
        <p:grpSpPr>
          <a:xfrm>
            <a:off x="5791200" y="990600"/>
            <a:ext cx="2895600" cy="1371600"/>
            <a:chOff x="5632450" y="2738438"/>
            <a:chExt cx="2895600" cy="1371600"/>
          </a:xfrm>
        </p:grpSpPr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6843713" y="2738438"/>
              <a:ext cx="381000" cy="1066800"/>
              <a:chOff x="4267" y="2160"/>
              <a:chExt cx="240" cy="481"/>
            </a:xfrm>
          </p:grpSpPr>
          <p:sp>
            <p:nvSpPr>
              <p:cNvPr id="33848" name="Freeform 32"/>
              <p:cNvSpPr>
                <a:spLocks/>
              </p:cNvSpPr>
              <p:nvPr/>
            </p:nvSpPr>
            <p:spPr bwMode="auto">
              <a:xfrm>
                <a:off x="4267" y="2161"/>
                <a:ext cx="85" cy="480"/>
              </a:xfrm>
              <a:custGeom>
                <a:avLst/>
                <a:gdLst>
                  <a:gd name="T0" fmla="*/ 0 w 85"/>
                  <a:gd name="T1" fmla="*/ 0 h 480"/>
                  <a:gd name="T2" fmla="*/ 81 w 85"/>
                  <a:gd name="T3" fmla="*/ 244 h 480"/>
                  <a:gd name="T4" fmla="*/ 23 w 85"/>
                  <a:gd name="T5" fmla="*/ 480 h 480"/>
                  <a:gd name="T6" fmla="*/ 0 60000 65536"/>
                  <a:gd name="T7" fmla="*/ 0 60000 65536"/>
                  <a:gd name="T8" fmla="*/ 0 60000 65536"/>
                  <a:gd name="T9" fmla="*/ 0 w 85"/>
                  <a:gd name="T10" fmla="*/ 0 h 480"/>
                  <a:gd name="T11" fmla="*/ 85 w 85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" h="480">
                    <a:moveTo>
                      <a:pt x="0" y="0"/>
                    </a:moveTo>
                    <a:cubicBezTo>
                      <a:pt x="14" y="41"/>
                      <a:pt x="77" y="164"/>
                      <a:pt x="81" y="244"/>
                    </a:cubicBezTo>
                    <a:cubicBezTo>
                      <a:pt x="85" y="324"/>
                      <a:pt x="35" y="431"/>
                      <a:pt x="23" y="48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49" name="Freeform 33"/>
              <p:cNvSpPr>
                <a:spLocks/>
              </p:cNvSpPr>
              <p:nvPr/>
            </p:nvSpPr>
            <p:spPr bwMode="auto">
              <a:xfrm>
                <a:off x="4416" y="2160"/>
                <a:ext cx="90" cy="480"/>
              </a:xfrm>
              <a:custGeom>
                <a:avLst/>
                <a:gdLst>
                  <a:gd name="T0" fmla="*/ 90 w 90"/>
                  <a:gd name="T1" fmla="*/ 480 h 480"/>
                  <a:gd name="T2" fmla="*/ 4 w 90"/>
                  <a:gd name="T3" fmla="*/ 264 h 480"/>
                  <a:gd name="T4" fmla="*/ 67 w 90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90"/>
                  <a:gd name="T10" fmla="*/ 0 h 480"/>
                  <a:gd name="T11" fmla="*/ 90 w 90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0" h="480">
                    <a:moveTo>
                      <a:pt x="90" y="480"/>
                    </a:moveTo>
                    <a:cubicBezTo>
                      <a:pt x="76" y="444"/>
                      <a:pt x="8" y="344"/>
                      <a:pt x="4" y="264"/>
                    </a:cubicBezTo>
                    <a:cubicBezTo>
                      <a:pt x="0" y="184"/>
                      <a:pt x="54" y="55"/>
                      <a:pt x="67" y="0"/>
                    </a:cubicBez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0" name="Line 34"/>
              <p:cNvSpPr>
                <a:spLocks noChangeShapeType="1"/>
              </p:cNvSpPr>
              <p:nvPr/>
            </p:nvSpPr>
            <p:spPr bwMode="auto">
              <a:xfrm>
                <a:off x="4267" y="2161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51" name="Line 35"/>
              <p:cNvSpPr>
                <a:spLocks noChangeShapeType="1"/>
              </p:cNvSpPr>
              <p:nvPr/>
            </p:nvSpPr>
            <p:spPr bwMode="auto">
              <a:xfrm>
                <a:off x="4267" y="2641"/>
                <a:ext cx="24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3801" name="Line 37"/>
            <p:cNvSpPr>
              <a:spLocks noChangeShapeType="1"/>
            </p:cNvSpPr>
            <p:nvPr/>
          </p:nvSpPr>
          <p:spPr bwMode="auto">
            <a:xfrm>
              <a:off x="5632450" y="3271838"/>
              <a:ext cx="2895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0" name="Line 46"/>
            <p:cNvSpPr>
              <a:spLocks noChangeShapeType="1"/>
            </p:cNvSpPr>
            <p:nvPr/>
          </p:nvSpPr>
          <p:spPr bwMode="auto">
            <a:xfrm>
              <a:off x="5937250" y="3119438"/>
              <a:ext cx="1066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1" name="Line 47"/>
            <p:cNvSpPr>
              <a:spLocks noChangeShapeType="1"/>
            </p:cNvSpPr>
            <p:nvPr/>
          </p:nvSpPr>
          <p:spPr bwMode="auto">
            <a:xfrm flipV="1">
              <a:off x="7004050" y="2814638"/>
              <a:ext cx="1295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2" name="Line 48"/>
            <p:cNvSpPr>
              <a:spLocks noChangeShapeType="1"/>
            </p:cNvSpPr>
            <p:nvPr/>
          </p:nvSpPr>
          <p:spPr bwMode="auto">
            <a:xfrm>
              <a:off x="6013450" y="3576638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13" name="Line 49"/>
            <p:cNvSpPr>
              <a:spLocks noChangeShapeType="1"/>
            </p:cNvSpPr>
            <p:nvPr/>
          </p:nvSpPr>
          <p:spPr bwMode="auto">
            <a:xfrm>
              <a:off x="7004050" y="3576638"/>
              <a:ext cx="12192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1679450" y="4425352"/>
            <a:ext cx="304800" cy="1143000"/>
            <a:chOff x="3077" y="2111"/>
            <a:chExt cx="176" cy="481"/>
          </a:xfrm>
        </p:grpSpPr>
        <p:sp>
          <p:nvSpPr>
            <p:cNvPr id="33846" name="Freeform 51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7" name="Freeform 52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2746250" y="4425352"/>
            <a:ext cx="381000" cy="1066800"/>
            <a:chOff x="4267" y="2160"/>
            <a:chExt cx="240" cy="481"/>
          </a:xfrm>
        </p:grpSpPr>
        <p:sp>
          <p:nvSpPr>
            <p:cNvPr id="33842" name="Freeform 54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3" name="Freeform 55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4" name="Line 56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5" name="Line 57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16" name="Line 58"/>
          <p:cNvSpPr>
            <a:spLocks noChangeShapeType="1"/>
          </p:cNvSpPr>
          <p:nvPr/>
        </p:nvSpPr>
        <p:spPr bwMode="auto">
          <a:xfrm>
            <a:off x="1069850" y="4958752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7" name="Line 59"/>
          <p:cNvSpPr>
            <a:spLocks noChangeShapeType="1"/>
          </p:cNvSpPr>
          <p:nvPr/>
        </p:nvSpPr>
        <p:spPr bwMode="auto">
          <a:xfrm>
            <a:off x="917450" y="4577752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8" name="Line 60"/>
          <p:cNvSpPr>
            <a:spLocks noChangeShapeType="1"/>
          </p:cNvSpPr>
          <p:nvPr/>
        </p:nvSpPr>
        <p:spPr bwMode="auto">
          <a:xfrm>
            <a:off x="1831850" y="4577752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19" name="Line 61"/>
          <p:cNvSpPr>
            <a:spLocks noChangeShapeType="1"/>
          </p:cNvSpPr>
          <p:nvPr/>
        </p:nvSpPr>
        <p:spPr bwMode="auto">
          <a:xfrm>
            <a:off x="2898650" y="4806352"/>
            <a:ext cx="11430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2"/>
          <p:cNvGrpSpPr>
            <a:grpSpLocks/>
          </p:cNvGrpSpPr>
          <p:nvPr/>
        </p:nvGrpSpPr>
        <p:grpSpPr bwMode="auto">
          <a:xfrm>
            <a:off x="6937250" y="4349152"/>
            <a:ext cx="304800" cy="1143000"/>
            <a:chOff x="3077" y="2111"/>
            <a:chExt cx="176" cy="481"/>
          </a:xfrm>
        </p:grpSpPr>
        <p:sp>
          <p:nvSpPr>
            <p:cNvPr id="33840" name="Freeform 63"/>
            <p:cNvSpPr>
              <a:spLocks/>
            </p:cNvSpPr>
            <p:nvPr/>
          </p:nvSpPr>
          <p:spPr bwMode="auto">
            <a:xfrm>
              <a:off x="3168" y="2112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41" name="Freeform 64"/>
            <p:cNvSpPr>
              <a:spLocks/>
            </p:cNvSpPr>
            <p:nvPr/>
          </p:nvSpPr>
          <p:spPr bwMode="auto">
            <a:xfrm>
              <a:off x="3077" y="2111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5"/>
          <p:cNvGrpSpPr>
            <a:grpSpLocks/>
          </p:cNvGrpSpPr>
          <p:nvPr/>
        </p:nvGrpSpPr>
        <p:grpSpPr bwMode="auto">
          <a:xfrm>
            <a:off x="5794250" y="4349152"/>
            <a:ext cx="381000" cy="1066800"/>
            <a:chOff x="4267" y="2160"/>
            <a:chExt cx="240" cy="481"/>
          </a:xfrm>
        </p:grpSpPr>
        <p:sp>
          <p:nvSpPr>
            <p:cNvPr id="33836" name="Freeform 66"/>
            <p:cNvSpPr>
              <a:spLocks/>
            </p:cNvSpPr>
            <p:nvPr/>
          </p:nvSpPr>
          <p:spPr bwMode="auto">
            <a:xfrm>
              <a:off x="4267" y="2161"/>
              <a:ext cx="85" cy="480"/>
            </a:xfrm>
            <a:custGeom>
              <a:avLst/>
              <a:gdLst>
                <a:gd name="T0" fmla="*/ 0 w 85"/>
                <a:gd name="T1" fmla="*/ 0 h 480"/>
                <a:gd name="T2" fmla="*/ 81 w 85"/>
                <a:gd name="T3" fmla="*/ 244 h 480"/>
                <a:gd name="T4" fmla="*/ 23 w 85"/>
                <a:gd name="T5" fmla="*/ 480 h 480"/>
                <a:gd name="T6" fmla="*/ 0 60000 65536"/>
                <a:gd name="T7" fmla="*/ 0 60000 65536"/>
                <a:gd name="T8" fmla="*/ 0 60000 65536"/>
                <a:gd name="T9" fmla="*/ 0 w 85"/>
                <a:gd name="T10" fmla="*/ 0 h 480"/>
                <a:gd name="T11" fmla="*/ 85 w 85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5" h="480">
                  <a:moveTo>
                    <a:pt x="0" y="0"/>
                  </a:moveTo>
                  <a:cubicBezTo>
                    <a:pt x="14" y="41"/>
                    <a:pt x="77" y="164"/>
                    <a:pt x="81" y="244"/>
                  </a:cubicBezTo>
                  <a:cubicBezTo>
                    <a:pt x="85" y="324"/>
                    <a:pt x="35" y="431"/>
                    <a:pt x="23" y="48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7" name="Freeform 67"/>
            <p:cNvSpPr>
              <a:spLocks/>
            </p:cNvSpPr>
            <p:nvPr/>
          </p:nvSpPr>
          <p:spPr bwMode="auto">
            <a:xfrm>
              <a:off x="4416" y="2160"/>
              <a:ext cx="90" cy="480"/>
            </a:xfrm>
            <a:custGeom>
              <a:avLst/>
              <a:gdLst>
                <a:gd name="T0" fmla="*/ 90 w 90"/>
                <a:gd name="T1" fmla="*/ 480 h 480"/>
                <a:gd name="T2" fmla="*/ 4 w 90"/>
                <a:gd name="T3" fmla="*/ 264 h 480"/>
                <a:gd name="T4" fmla="*/ 67 w 90"/>
                <a:gd name="T5" fmla="*/ 0 h 480"/>
                <a:gd name="T6" fmla="*/ 0 60000 65536"/>
                <a:gd name="T7" fmla="*/ 0 60000 65536"/>
                <a:gd name="T8" fmla="*/ 0 60000 65536"/>
                <a:gd name="T9" fmla="*/ 0 w 90"/>
                <a:gd name="T10" fmla="*/ 0 h 480"/>
                <a:gd name="T11" fmla="*/ 90 w 9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0" h="480">
                  <a:moveTo>
                    <a:pt x="90" y="480"/>
                  </a:moveTo>
                  <a:cubicBezTo>
                    <a:pt x="76" y="444"/>
                    <a:pt x="8" y="344"/>
                    <a:pt x="4" y="264"/>
                  </a:cubicBezTo>
                  <a:cubicBezTo>
                    <a:pt x="0" y="184"/>
                    <a:pt x="54" y="55"/>
                    <a:pt x="67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8" name="Line 68"/>
            <p:cNvSpPr>
              <a:spLocks noChangeShapeType="1"/>
            </p:cNvSpPr>
            <p:nvPr/>
          </p:nvSpPr>
          <p:spPr bwMode="auto">
            <a:xfrm>
              <a:off x="4267" y="216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39" name="Line 69"/>
            <p:cNvSpPr>
              <a:spLocks noChangeShapeType="1"/>
            </p:cNvSpPr>
            <p:nvPr/>
          </p:nvSpPr>
          <p:spPr bwMode="auto">
            <a:xfrm>
              <a:off x="4267" y="2641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822" name="Line 70"/>
          <p:cNvSpPr>
            <a:spLocks noChangeShapeType="1"/>
          </p:cNvSpPr>
          <p:nvPr/>
        </p:nvSpPr>
        <p:spPr bwMode="auto">
          <a:xfrm>
            <a:off x="7089650" y="4501552"/>
            <a:ext cx="1066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3" name="Line 71"/>
          <p:cNvSpPr>
            <a:spLocks noChangeShapeType="1"/>
          </p:cNvSpPr>
          <p:nvPr/>
        </p:nvSpPr>
        <p:spPr bwMode="auto">
          <a:xfrm>
            <a:off x="5108450" y="4653952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4" name="Line 72"/>
          <p:cNvSpPr>
            <a:spLocks noChangeShapeType="1"/>
          </p:cNvSpPr>
          <p:nvPr/>
        </p:nvSpPr>
        <p:spPr bwMode="auto">
          <a:xfrm flipV="1">
            <a:off x="5946650" y="4501552"/>
            <a:ext cx="1143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5" name="Line 73"/>
          <p:cNvSpPr>
            <a:spLocks noChangeShapeType="1"/>
          </p:cNvSpPr>
          <p:nvPr/>
        </p:nvSpPr>
        <p:spPr bwMode="auto">
          <a:xfrm>
            <a:off x="4956050" y="4882552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827" name="Text Box 75"/>
          <p:cNvSpPr txBox="1">
            <a:spLocks noChangeArrowheads="1"/>
          </p:cNvSpPr>
          <p:nvPr/>
        </p:nvSpPr>
        <p:spPr bwMode="auto">
          <a:xfrm>
            <a:off x="577880" y="5618085"/>
            <a:ext cx="8028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0099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>
                <a:solidFill>
                  <a:srgbClr val="009900"/>
                </a:solidFill>
                <a:latin typeface="+mn-lt"/>
                <a:cs typeface="Arial" charset="0"/>
              </a:rPr>
              <a:t>pairs give net focusing in </a:t>
            </a:r>
            <a:r>
              <a:rPr lang="en-US" sz="2400" i="1" dirty="0">
                <a:solidFill>
                  <a:srgbClr val="009900"/>
                </a:solidFill>
                <a:latin typeface="+mn-lt"/>
                <a:cs typeface="Arial" charset="0"/>
              </a:rPr>
              <a:t>both </a:t>
            </a:r>
            <a:r>
              <a:rPr lang="en-US" sz="2400" dirty="0">
                <a:solidFill>
                  <a:srgbClr val="009900"/>
                </a:solidFill>
                <a:latin typeface="+mn-lt"/>
                <a:cs typeface="Arial" charset="0"/>
              </a:rPr>
              <a:t>planes -&gt; </a:t>
            </a:r>
            <a:r>
              <a:rPr lang="en-US" sz="2400" dirty="0">
                <a:solidFill>
                  <a:srgbClr val="292934"/>
                </a:solidFill>
                <a:latin typeface="+mn-lt"/>
                <a:cs typeface="Arial" charset="0"/>
              </a:rPr>
              <a:t>“FODO cell”</a:t>
            </a:r>
          </a:p>
        </p:txBody>
      </p:sp>
      <p:sp>
        <p:nvSpPr>
          <p:cNvPr id="95" name="Right Arrow 94"/>
          <p:cNvSpPr/>
          <p:nvPr/>
        </p:nvSpPr>
        <p:spPr>
          <a:xfrm>
            <a:off x="4994455" y="1777585"/>
            <a:ext cx="691290" cy="460860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3779" name="Object 3"/>
          <p:cNvGraphicFramePr>
            <a:graphicFrameLocks noChangeAspect="1"/>
          </p:cNvGraphicFramePr>
          <p:nvPr/>
        </p:nvGraphicFramePr>
        <p:xfrm>
          <a:off x="6377035" y="2315257"/>
          <a:ext cx="1485900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6" name="Equation" r:id="rId4" imgW="736370" imgH="393539" progId="">
                  <p:embed/>
                </p:oleObj>
              </mc:Choice>
              <mc:Fallback>
                <p:oleObj name="Equation" r:id="rId4" imgW="736370" imgH="39353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7035" y="2315257"/>
                        <a:ext cx="1485900" cy="795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Text Box 74"/>
          <p:cNvSpPr txBox="1">
            <a:spLocks noChangeArrowheads="1"/>
          </p:cNvSpPr>
          <p:nvPr/>
        </p:nvSpPr>
        <p:spPr bwMode="auto">
          <a:xfrm>
            <a:off x="6108200" y="3121762"/>
            <a:ext cx="2057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+mn-lt"/>
              </a:rPr>
              <a:t>Defocusing!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46716" y="3544215"/>
            <a:ext cx="7565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Luckily, if we place equal and opposite pairs of lenses, there will be a net focusing </a:t>
            </a:r>
            <a:r>
              <a:rPr lang="en-US" sz="2000" i="1" dirty="0">
                <a:latin typeface="+mn-lt"/>
              </a:rPr>
              <a:t>regardless of the order</a:t>
            </a:r>
            <a:r>
              <a:rPr lang="en-US" sz="2000" dirty="0">
                <a:latin typeface="+mn-lt"/>
              </a:rPr>
              <a:t>.</a:t>
            </a:r>
          </a:p>
        </p:txBody>
      </p:sp>
      <p:sp>
        <p:nvSpPr>
          <p:cNvPr id="60" name="Date Placeholder 5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  <p:sp>
        <p:nvSpPr>
          <p:cNvPr id="63" name="Line 18"/>
          <p:cNvSpPr>
            <a:spLocks noChangeShapeType="1"/>
          </p:cNvSpPr>
          <p:nvPr/>
        </p:nvSpPr>
        <p:spPr bwMode="auto">
          <a:xfrm>
            <a:off x="3957966" y="1447718"/>
            <a:ext cx="1588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" name="Line 19"/>
          <p:cNvSpPr>
            <a:spLocks noChangeShapeType="1"/>
          </p:cNvSpPr>
          <p:nvPr/>
        </p:nvSpPr>
        <p:spPr bwMode="auto">
          <a:xfrm>
            <a:off x="3195966" y="2209718"/>
            <a:ext cx="16002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5" name="Object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2655" y="2185905"/>
            <a:ext cx="263525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Line 7"/>
          <p:cNvSpPr>
            <a:spLocks noChangeShapeType="1"/>
          </p:cNvSpPr>
          <p:nvPr/>
        </p:nvSpPr>
        <p:spPr bwMode="auto">
          <a:xfrm flipV="1">
            <a:off x="4111473" y="205450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7" name="Line 8"/>
          <p:cNvSpPr>
            <a:spLocks noChangeShapeType="1"/>
          </p:cNvSpPr>
          <p:nvPr/>
        </p:nvSpPr>
        <p:spPr bwMode="auto">
          <a:xfrm flipV="1">
            <a:off x="4340073" y="190210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" name="Line 9"/>
          <p:cNvSpPr>
            <a:spLocks noChangeShapeType="1"/>
          </p:cNvSpPr>
          <p:nvPr/>
        </p:nvSpPr>
        <p:spPr bwMode="auto">
          <a:xfrm flipV="1">
            <a:off x="4492473" y="174970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" name="Line 10"/>
          <p:cNvSpPr>
            <a:spLocks noChangeShapeType="1"/>
          </p:cNvSpPr>
          <p:nvPr/>
        </p:nvSpPr>
        <p:spPr bwMode="auto">
          <a:xfrm>
            <a:off x="3806673" y="2206900"/>
            <a:ext cx="1588" cy="152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0" name="Line 11"/>
          <p:cNvSpPr>
            <a:spLocks noChangeShapeType="1"/>
          </p:cNvSpPr>
          <p:nvPr/>
        </p:nvSpPr>
        <p:spPr bwMode="auto">
          <a:xfrm>
            <a:off x="3578073" y="2206900"/>
            <a:ext cx="1588" cy="3048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" name="Line 12"/>
          <p:cNvSpPr>
            <a:spLocks noChangeShapeType="1"/>
          </p:cNvSpPr>
          <p:nvPr/>
        </p:nvSpPr>
        <p:spPr bwMode="auto">
          <a:xfrm>
            <a:off x="3425673" y="2206900"/>
            <a:ext cx="1588" cy="457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2" name="Line 13"/>
          <p:cNvSpPr>
            <a:spLocks noChangeShapeType="1"/>
          </p:cNvSpPr>
          <p:nvPr/>
        </p:nvSpPr>
        <p:spPr bwMode="auto">
          <a:xfrm flipV="1">
            <a:off x="3197072" y="1521100"/>
            <a:ext cx="1600200" cy="12954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924612"/>
              </p:ext>
            </p:extLst>
          </p:nvPr>
        </p:nvGraphicFramePr>
        <p:xfrm>
          <a:off x="4019831" y="1120235"/>
          <a:ext cx="781050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7" name="Equation" r:id="rId7" imgW="685440" imgH="411120" progId="Equation.DSMT4">
                  <p:embed/>
                </p:oleObj>
              </mc:Choice>
              <mc:Fallback>
                <p:oleObj name="Equation" r:id="rId7" imgW="685440" imgH="41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9831" y="1120235"/>
                        <a:ext cx="781050" cy="468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294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16" grpId="0" animBg="1"/>
      <p:bldP spid="33817" grpId="0" animBg="1"/>
      <p:bldP spid="33818" grpId="0" animBg="1"/>
      <p:bldP spid="33819" grpId="0" animBg="1"/>
      <p:bldP spid="33822" grpId="0" animBg="1"/>
      <p:bldP spid="33823" grpId="0" animBg="1"/>
      <p:bldP spid="33824" grpId="0" animBg="1"/>
      <p:bldP spid="33825" grpId="0" animBg="1"/>
      <p:bldP spid="33827" grpId="0"/>
      <p:bldP spid="95" grpId="0" animBg="1"/>
      <p:bldP spid="97" grpId="0"/>
      <p:bldP spid="9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741" y="404582"/>
            <a:ext cx="7886700" cy="600164"/>
          </a:xfrm>
        </p:spPr>
        <p:txBody>
          <a:bodyPr/>
          <a:lstStyle/>
          <a:p>
            <a:r>
              <a:rPr lang="en-US" dirty="0"/>
              <a:t>Longitudinal Motion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9479" y="1005519"/>
            <a:ext cx="8355012" cy="3889270"/>
          </a:xfrm>
        </p:spPr>
        <p:txBody>
          <a:bodyPr/>
          <a:lstStyle/>
          <a:p>
            <a:r>
              <a:rPr lang="en-US" sz="1800" dirty="0"/>
              <a:t>We will generally accelerate particles using structures that generate time-varying electric fields (RF cavities), either in a linear arrangement </a:t>
            </a:r>
          </a:p>
          <a:p>
            <a:pPr marL="0" indent="0">
              <a:buNone/>
            </a:pPr>
            <a:endParaRPr lang="en-US" sz="1100" dirty="0"/>
          </a:p>
          <a:p>
            <a:endParaRPr lang="en-US" sz="36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or located within a circulating ring</a:t>
            </a:r>
          </a:p>
          <a:p>
            <a:r>
              <a:rPr lang="en-US" sz="1800" dirty="0"/>
              <a:t>In both cases, we want to phase the RF so a nominal</a:t>
            </a:r>
            <a:br>
              <a:rPr lang="en-US" sz="1800" dirty="0"/>
            </a:br>
            <a:r>
              <a:rPr lang="en-US" sz="1800" dirty="0"/>
              <a:t>arriving particle will see the same accelerating voltage</a:t>
            </a:r>
            <a:br>
              <a:rPr lang="en-US" sz="1800" dirty="0"/>
            </a:br>
            <a:r>
              <a:rPr lang="en-US" sz="1800" dirty="0"/>
              <a:t>and therefore get the same boost in energy</a:t>
            </a:r>
            <a:endParaRPr lang="en-US" sz="1800" baseline="-25000" dirty="0"/>
          </a:p>
          <a:p>
            <a:pPr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3" name="Group 15"/>
          <p:cNvGrpSpPr/>
          <p:nvPr/>
        </p:nvGrpSpPr>
        <p:grpSpPr>
          <a:xfrm>
            <a:off x="3507360" y="2016250"/>
            <a:ext cx="883315" cy="422455"/>
            <a:chOff x="1422790" y="2084824"/>
            <a:chExt cx="883315" cy="422455"/>
          </a:xfrm>
        </p:grpSpPr>
        <p:sp>
          <p:nvSpPr>
            <p:cNvPr id="8" name="Rectangle 7"/>
            <p:cNvSpPr/>
            <p:nvPr/>
          </p:nvSpPr>
          <p:spPr>
            <a:xfrm>
              <a:off x="1422790" y="2084824"/>
              <a:ext cx="883315" cy="42245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499600" y="2200040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1499600" y="2392065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19580"/>
              </p:ext>
            </p:extLst>
          </p:nvPr>
        </p:nvGraphicFramePr>
        <p:xfrm>
          <a:off x="1318275" y="2515513"/>
          <a:ext cx="1498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9" name="Equation" r:id="rId3" imgW="1498320" imgH="228600" progId="Equation.3">
                  <p:embed/>
                </p:oleObj>
              </mc:Choice>
              <mc:Fallback>
                <p:oleObj name="Equation" r:id="rId3" imgW="1498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8275" y="2515513"/>
                        <a:ext cx="14986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16"/>
          <p:cNvGrpSpPr/>
          <p:nvPr/>
        </p:nvGrpSpPr>
        <p:grpSpPr>
          <a:xfrm>
            <a:off x="1663920" y="2016250"/>
            <a:ext cx="883315" cy="422455"/>
            <a:chOff x="1422790" y="2084824"/>
            <a:chExt cx="883315" cy="422455"/>
          </a:xfrm>
        </p:grpSpPr>
        <p:sp>
          <p:nvSpPr>
            <p:cNvPr id="18" name="Rectangle 17"/>
            <p:cNvSpPr/>
            <p:nvPr/>
          </p:nvSpPr>
          <p:spPr>
            <a:xfrm>
              <a:off x="1422790" y="2084824"/>
              <a:ext cx="883315" cy="42245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1499600" y="2200040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1499600" y="2392065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24"/>
          <p:cNvGrpSpPr/>
          <p:nvPr/>
        </p:nvGrpSpPr>
        <p:grpSpPr>
          <a:xfrm>
            <a:off x="7155835" y="2016250"/>
            <a:ext cx="883315" cy="422455"/>
            <a:chOff x="1422790" y="2084824"/>
            <a:chExt cx="883315" cy="422455"/>
          </a:xfrm>
        </p:grpSpPr>
        <p:sp>
          <p:nvSpPr>
            <p:cNvPr id="26" name="Rectangle 25"/>
            <p:cNvSpPr/>
            <p:nvPr/>
          </p:nvSpPr>
          <p:spPr>
            <a:xfrm>
              <a:off x="1422790" y="2084824"/>
              <a:ext cx="883315" cy="42245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1499600" y="2200040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499600" y="2392065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672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854799"/>
              </p:ext>
            </p:extLst>
          </p:nvPr>
        </p:nvGraphicFramePr>
        <p:xfrm>
          <a:off x="6905580" y="2515873"/>
          <a:ext cx="15367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0" name="Equation" r:id="rId5" imgW="1536480" imgH="228600" progId="Equation.3">
                  <p:embed/>
                </p:oleObj>
              </mc:Choice>
              <mc:Fallback>
                <p:oleObj name="Equation" r:id="rId5" imgW="1536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580" y="2515873"/>
                        <a:ext cx="15367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72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59759"/>
              </p:ext>
            </p:extLst>
          </p:nvPr>
        </p:nvGraphicFramePr>
        <p:xfrm>
          <a:off x="3282904" y="2515873"/>
          <a:ext cx="14859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1" name="Equation" r:id="rId7" imgW="1485720" imgH="228600" progId="Equation.DSMT4">
                  <p:embed/>
                </p:oleObj>
              </mc:Choice>
              <mc:Fallback>
                <p:oleObj name="Equation" r:id="rId7" imgW="14857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04" y="2515873"/>
                        <a:ext cx="1485900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Arrow Connector 32"/>
          <p:cNvCxnSpPr/>
          <p:nvPr/>
        </p:nvCxnSpPr>
        <p:spPr>
          <a:xfrm flipV="1">
            <a:off x="895819" y="2208275"/>
            <a:ext cx="7834620" cy="38405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48704" y="1632198"/>
            <a:ext cx="10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cavity 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392144" y="1632198"/>
            <a:ext cx="10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cavity 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40620" y="1632198"/>
            <a:ext cx="10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cavity N</a:t>
            </a:r>
          </a:p>
        </p:txBody>
      </p:sp>
      <p:sp>
        <p:nvSpPr>
          <p:cNvPr id="37" name="Oval 36"/>
          <p:cNvSpPr/>
          <p:nvPr/>
        </p:nvSpPr>
        <p:spPr>
          <a:xfrm>
            <a:off x="6738202" y="3309818"/>
            <a:ext cx="1946290" cy="2304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37"/>
          <p:cNvGrpSpPr/>
          <p:nvPr/>
        </p:nvGrpSpPr>
        <p:grpSpPr>
          <a:xfrm>
            <a:off x="7242380" y="5345285"/>
            <a:ext cx="883315" cy="422455"/>
            <a:chOff x="1422790" y="2084824"/>
            <a:chExt cx="883315" cy="422455"/>
          </a:xfrm>
        </p:grpSpPr>
        <p:sp>
          <p:nvSpPr>
            <p:cNvPr id="39" name="Rectangle 38"/>
            <p:cNvSpPr/>
            <p:nvPr/>
          </p:nvSpPr>
          <p:spPr>
            <a:xfrm>
              <a:off x="1422790" y="2084824"/>
              <a:ext cx="883315" cy="422455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1499600" y="2200040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1499600" y="2392065"/>
              <a:ext cx="72969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62669" y="4279494"/>
            <a:ext cx="4000500" cy="213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7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7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4" grpId="0"/>
      <p:bldP spid="35" grpId="0"/>
      <p:bldP spid="36" grpId="0"/>
      <p:bldP spid="3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86" y="283589"/>
            <a:ext cx="8490857" cy="600164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Examples of Accelerating RF Structures</a:t>
            </a:r>
          </a:p>
        </p:txBody>
      </p:sp>
      <p:pic>
        <p:nvPicPr>
          <p:cNvPr id="27651" name="Picture 2" descr="http://www-bd.fnal.gov/wao/fermipics/95-10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104" y="1056370"/>
            <a:ext cx="2781300" cy="389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6" descr="http://www.linearcollider.org/newsline/images/20060706_dc_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2409" y="4069928"/>
            <a:ext cx="3499782" cy="188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4" name="TextBox 9"/>
          <p:cNvSpPr txBox="1">
            <a:spLocks noChangeArrowheads="1"/>
          </p:cNvSpPr>
          <p:nvPr/>
        </p:nvSpPr>
        <p:spPr bwMode="auto">
          <a:xfrm>
            <a:off x="544004" y="4980669"/>
            <a:ext cx="28194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 err="1"/>
              <a:t>Fermilab</a:t>
            </a:r>
            <a:r>
              <a:rPr lang="en-US" sz="1800" dirty="0"/>
              <a:t> Drift Tube </a:t>
            </a:r>
            <a:r>
              <a:rPr lang="en-US" sz="1800" dirty="0" err="1"/>
              <a:t>Linac</a:t>
            </a:r>
            <a:r>
              <a:rPr lang="en-US" sz="1800" dirty="0"/>
              <a:t> (200MHz): oscillating field uniform along length</a:t>
            </a:r>
          </a:p>
        </p:txBody>
      </p:sp>
      <p:sp>
        <p:nvSpPr>
          <p:cNvPr id="27655" name="TextBox 10"/>
          <p:cNvSpPr txBox="1">
            <a:spLocks noChangeArrowheads="1"/>
          </p:cNvSpPr>
          <p:nvPr/>
        </p:nvSpPr>
        <p:spPr bwMode="auto">
          <a:xfrm>
            <a:off x="4238789" y="5990180"/>
            <a:ext cx="42291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/>
              <a:t>ILC prototype </a:t>
            </a:r>
            <a:r>
              <a:rPr lang="en-US" sz="1800" dirty="0" err="1"/>
              <a:t>elipical</a:t>
            </a:r>
            <a:r>
              <a:rPr lang="en-US" sz="1800" dirty="0"/>
              <a:t> cell “</a:t>
            </a:r>
            <a:r>
              <a:rPr lang="en-US" sz="1800" dirty="0">
                <a:latin typeface="Symbol" pitchFamily="18" charset="2"/>
              </a:rPr>
              <a:t>p</a:t>
            </a:r>
            <a:r>
              <a:rPr lang="en-US" sz="1800" dirty="0"/>
              <a:t>-cavity” (1.3 GHz): field alternates with each cell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  <p:pic>
        <p:nvPicPr>
          <p:cNvPr id="270338" name="Picture 2" descr="http://www.fnal.gov/pub/today/images04/Booster-new-cavit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8106" y="1458388"/>
            <a:ext cx="2939783" cy="2548424"/>
          </a:xfrm>
          <a:prstGeom prst="rect">
            <a:avLst/>
          </a:prstGeom>
          <a:noFill/>
        </p:spPr>
      </p:pic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4930079" y="997528"/>
            <a:ext cx="3878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dirty="0"/>
              <a:t>37-&gt;53MHz </a:t>
            </a:r>
            <a:r>
              <a:rPr lang="en-US" sz="1800" dirty="0" err="1"/>
              <a:t>Fermilab</a:t>
            </a:r>
            <a:r>
              <a:rPr lang="en-US" sz="1800" dirty="0"/>
              <a:t> Booster cavity</a:t>
            </a:r>
          </a:p>
        </p:txBody>
      </p:sp>
      <p:cxnSp>
        <p:nvCxnSpPr>
          <p:cNvPr id="18" name="Straight Arrow Connector 17"/>
          <p:cNvCxnSpPr>
            <a:stCxn id="19" idx="3"/>
          </p:cNvCxnSpPr>
          <p:nvPr/>
        </p:nvCxnSpPr>
        <p:spPr>
          <a:xfrm>
            <a:off x="5465944" y="2211636"/>
            <a:ext cx="1000335" cy="24528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9"/>
          <p:cNvSpPr txBox="1">
            <a:spLocks noChangeArrowheads="1"/>
          </p:cNvSpPr>
          <p:nvPr/>
        </p:nvSpPr>
        <p:spPr bwMode="auto">
          <a:xfrm>
            <a:off x="3854740" y="1919248"/>
            <a:ext cx="161120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rgbClr val="FF0000"/>
                </a:solidFill>
              </a:rPr>
              <a:t>Biased ferrite frequency tuner</a:t>
            </a:r>
          </a:p>
        </p:txBody>
      </p:sp>
    </p:spTree>
    <p:extLst>
      <p:ext uri="{BB962C8B-B14F-4D97-AF65-F5344CB8AC3E}">
        <p14:creationId xmlns:p14="http://schemas.microsoft.com/office/powerpoint/2010/main" val="1170578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245" y="319009"/>
            <a:ext cx="8262937" cy="600164"/>
          </a:xfrm>
        </p:spPr>
        <p:txBody>
          <a:bodyPr/>
          <a:lstStyle/>
          <a:p>
            <a:r>
              <a:rPr lang="en-US" dirty="0"/>
              <a:t>Some Important Early Synchrotrons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84441"/>
            <a:ext cx="2743200" cy="2114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9000" y="1036843"/>
            <a:ext cx="556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92934"/>
                </a:solidFill>
                <a:latin typeface="+mn-lt"/>
              </a:rPr>
              <a:t>Berkeley </a:t>
            </a:r>
            <a:r>
              <a:rPr lang="en-US" sz="1800" dirty="0" err="1">
                <a:solidFill>
                  <a:srgbClr val="292934"/>
                </a:solidFill>
                <a:latin typeface="+mn-lt"/>
              </a:rPr>
              <a:t>Bevatron</a:t>
            </a:r>
            <a:r>
              <a:rPr lang="en-US" sz="1800" dirty="0">
                <a:solidFill>
                  <a:srgbClr val="292934"/>
                </a:solidFill>
                <a:latin typeface="+mn-lt"/>
              </a:rPr>
              <a:t>, </a:t>
            </a:r>
          </a:p>
          <a:p>
            <a:pPr marL="285750" indent="-115888">
              <a:buFont typeface="Arial"/>
              <a:buChar char="•"/>
            </a:pPr>
            <a:r>
              <a:rPr lang="en-US" sz="1800" dirty="0">
                <a:solidFill>
                  <a:srgbClr val="292934"/>
                </a:solidFill>
                <a:latin typeface="+mn-lt"/>
              </a:rPr>
              <a:t>1954 (weak focusing)</a:t>
            </a:r>
          </a:p>
          <a:p>
            <a:pPr marL="285750" indent="-115888">
              <a:buFont typeface="Arial"/>
              <a:buChar char="•"/>
            </a:pPr>
            <a:r>
              <a:rPr lang="en-US" sz="1800" dirty="0">
                <a:solidFill>
                  <a:srgbClr val="292934"/>
                </a:solidFill>
                <a:latin typeface="+mn-lt"/>
              </a:rPr>
              <a:t>6.2 </a:t>
            </a:r>
            <a:r>
              <a:rPr lang="en-US" sz="1800" dirty="0" err="1">
                <a:solidFill>
                  <a:srgbClr val="292934"/>
                </a:solidFill>
                <a:latin typeface="+mn-lt"/>
              </a:rPr>
              <a:t>GeV</a:t>
            </a:r>
            <a:r>
              <a:rPr lang="en-US" sz="1800" dirty="0">
                <a:solidFill>
                  <a:srgbClr val="292934"/>
                </a:solidFill>
                <a:latin typeface="+mn-lt"/>
              </a:rPr>
              <a:t> protons</a:t>
            </a:r>
          </a:p>
          <a:p>
            <a:pPr marL="285750" indent="-115888">
              <a:buFont typeface="Arial"/>
              <a:buChar char="•"/>
            </a:pPr>
            <a:r>
              <a:rPr lang="en-US" sz="1800" dirty="0">
                <a:solidFill>
                  <a:srgbClr val="292934"/>
                </a:solidFill>
                <a:latin typeface="+mn-lt"/>
              </a:rPr>
              <a:t>Discovered antiproton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408441"/>
            <a:ext cx="3352800" cy="2514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3027339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92934"/>
                </a:solidFill>
                <a:latin typeface="+mn-lt"/>
              </a:rPr>
              <a:t>CERN Proton Synchrotron (PS)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>
                <a:solidFill>
                  <a:srgbClr val="292934"/>
                </a:solidFill>
                <a:latin typeface="+mn-lt"/>
              </a:rPr>
              <a:t>1959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>
                <a:solidFill>
                  <a:srgbClr val="292934"/>
                </a:solidFill>
                <a:latin typeface="+mn-lt"/>
              </a:rPr>
              <a:t>628 m circumference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>
                <a:solidFill>
                  <a:srgbClr val="292934"/>
                </a:solidFill>
                <a:latin typeface="+mn-lt"/>
              </a:rPr>
              <a:t>28 </a:t>
            </a:r>
            <a:r>
              <a:rPr lang="en-US" sz="1800" dirty="0" err="1">
                <a:solidFill>
                  <a:srgbClr val="292934"/>
                </a:solidFill>
                <a:latin typeface="+mn-lt"/>
              </a:rPr>
              <a:t>GeV</a:t>
            </a:r>
            <a:r>
              <a:rPr lang="en-US" sz="1800" dirty="0">
                <a:solidFill>
                  <a:srgbClr val="292934"/>
                </a:solidFill>
                <a:latin typeface="+mn-lt"/>
              </a:rPr>
              <a:t> protons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>
                <a:solidFill>
                  <a:srgbClr val="292934"/>
                </a:solidFill>
                <a:latin typeface="+mn-lt"/>
              </a:rPr>
              <a:t>Still used in LHC injector chain!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85" y="4541899"/>
            <a:ext cx="2971800" cy="21431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61054" y="4946153"/>
            <a:ext cx="548294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92934"/>
                </a:solidFill>
                <a:latin typeface="+mn-lt"/>
              </a:rPr>
              <a:t>Brookhaven Alternating Gradient Synchrotron (AGS)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>
                <a:solidFill>
                  <a:srgbClr val="292934"/>
                </a:solidFill>
                <a:latin typeface="+mn-lt"/>
              </a:rPr>
              <a:t>1960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>
                <a:solidFill>
                  <a:srgbClr val="292934"/>
                </a:solidFill>
                <a:latin typeface="+mn-lt"/>
              </a:rPr>
              <a:t>808 m circumference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>
                <a:solidFill>
                  <a:srgbClr val="292934"/>
                </a:solidFill>
                <a:latin typeface="+mn-lt"/>
              </a:rPr>
              <a:t>33 </a:t>
            </a:r>
            <a:r>
              <a:rPr lang="en-US" sz="1800" dirty="0" err="1">
                <a:solidFill>
                  <a:srgbClr val="292934"/>
                </a:solidFill>
                <a:latin typeface="+mn-lt"/>
              </a:rPr>
              <a:t>GeV</a:t>
            </a:r>
            <a:r>
              <a:rPr lang="en-US" sz="1800" dirty="0">
                <a:solidFill>
                  <a:srgbClr val="292934"/>
                </a:solidFill>
                <a:latin typeface="+mn-lt"/>
              </a:rPr>
              <a:t> protons</a:t>
            </a:r>
          </a:p>
          <a:p>
            <a:pPr marL="285750" indent="-171450">
              <a:buFont typeface="Arial"/>
              <a:buChar char="•"/>
            </a:pPr>
            <a:r>
              <a:rPr lang="en-US" sz="1800" dirty="0">
                <a:solidFill>
                  <a:srgbClr val="292934"/>
                </a:solidFill>
                <a:latin typeface="+mn-lt"/>
              </a:rPr>
              <a:t>Discovered charm quark, CP violation, </a:t>
            </a:r>
            <a:r>
              <a:rPr lang="en-US" sz="1800" dirty="0" err="1">
                <a:solidFill>
                  <a:srgbClr val="292934"/>
                </a:solidFill>
                <a:latin typeface="+mn-lt"/>
              </a:rPr>
              <a:t>muon</a:t>
            </a:r>
            <a:r>
              <a:rPr lang="en-US" sz="1800" dirty="0">
                <a:solidFill>
                  <a:srgbClr val="292934"/>
                </a:solidFill>
                <a:latin typeface="+mn-lt"/>
              </a:rPr>
              <a:t> neutrino</a:t>
            </a:r>
          </a:p>
        </p:txBody>
      </p:sp>
    </p:spTree>
    <p:extLst>
      <p:ext uri="{BB962C8B-B14F-4D97-AF65-F5344CB8AC3E}">
        <p14:creationId xmlns:p14="http://schemas.microsoft.com/office/powerpoint/2010/main" val="245343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6091" y="785124"/>
            <a:ext cx="6135980" cy="5195661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21507" name="TextBox 7"/>
          <p:cNvSpPr txBox="1">
            <a:spLocks noChangeArrowheads="1"/>
          </p:cNvSpPr>
          <p:nvPr/>
        </p:nvSpPr>
        <p:spPr bwMode="auto">
          <a:xfrm>
            <a:off x="234787" y="2260540"/>
            <a:ext cx="215163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Going to higher energies = going back in time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462" y="491646"/>
            <a:ext cx="7886700" cy="600164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1508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/>
              <a:t>USPAS Fundamentals, June 4-15, 2018</a:t>
            </a:r>
          </a:p>
        </p:txBody>
      </p:sp>
      <p:sp>
        <p:nvSpPr>
          <p:cNvPr id="21510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/>
              <a:t>E. Prebys, Accelerator Physics: Overview</a:t>
            </a:r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3124CD7-437F-44D6-8070-F64BA1C87FF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17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239204" y="507205"/>
            <a:ext cx="8458200" cy="600164"/>
          </a:xfrm>
        </p:spPr>
        <p:txBody>
          <a:bodyPr/>
          <a:lstStyle/>
          <a:p>
            <a:pPr>
              <a:defRPr/>
            </a:pPr>
            <a:r>
              <a:rPr lang="en-US" dirty="0"/>
              <a:t>Getting the Most Energy: The Case for Colliders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1228" y="1121756"/>
            <a:ext cx="5334000" cy="2954655"/>
          </a:xfrm>
        </p:spPr>
        <p:txBody>
          <a:bodyPr/>
          <a:lstStyle/>
          <a:p>
            <a:r>
              <a:rPr lang="en-US" sz="2000" dirty="0"/>
              <a:t>If beam hits a stationary proton, the “center of mass” energy is</a:t>
            </a:r>
          </a:p>
          <a:p>
            <a:endParaRPr lang="en-US" sz="1800" dirty="0"/>
          </a:p>
          <a:p>
            <a:r>
              <a:rPr lang="en-US" sz="2000" dirty="0"/>
              <a:t>On the other hand, for colliding beams (of equal mass and energy) it’s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6146" name="Object 2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3038375367"/>
              </p:ext>
            </p:extLst>
          </p:nvPr>
        </p:nvGraphicFramePr>
        <p:xfrm>
          <a:off x="5987621" y="1350357"/>
          <a:ext cx="2252207" cy="560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8" name="Equation" r:id="rId3" imgW="1409400" imgH="304560" progId="Equation.3">
                  <p:embed/>
                </p:oleObj>
              </mc:Choice>
              <mc:Fallback>
                <p:oleObj name="Equation" r:id="rId3" imgW="140940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7621" y="1350357"/>
                        <a:ext cx="2252207" cy="56014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59747281"/>
              </p:ext>
            </p:extLst>
          </p:nvPr>
        </p:nvGraphicFramePr>
        <p:xfrm>
          <a:off x="6411028" y="2721955"/>
          <a:ext cx="1524001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9" name="Equation" r:id="rId5" imgW="825480" imgH="228600" progId="Equation.DSMT4">
                  <p:embed/>
                </p:oleObj>
              </mc:Choice>
              <mc:Fallback>
                <p:oleObj name="Equation" r:id="rId5" imgW="825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1028" y="2721955"/>
                        <a:ext cx="1524001" cy="4572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277428" y="3461058"/>
            <a:ext cx="4572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" charset="2"/>
              <a:buChar char="Ø"/>
              <a:defRPr/>
            </a:pPr>
            <a:r>
              <a:rPr lang="en-US" sz="2000" dirty="0">
                <a:latin typeface="+mn-lt"/>
              </a:rPr>
              <a:t>To get the 14 </a:t>
            </a:r>
            <a:r>
              <a:rPr lang="en-US" sz="2000" dirty="0" err="1">
                <a:latin typeface="+mn-lt"/>
              </a:rPr>
              <a:t>TeV</a:t>
            </a:r>
            <a:r>
              <a:rPr lang="en-US" sz="2000" dirty="0">
                <a:latin typeface="+mn-lt"/>
              </a:rPr>
              <a:t> CM design energy of the LHC with a single beam  on a fixed target would require that beam to have an energy of 100,000 </a:t>
            </a:r>
            <a:r>
              <a:rPr lang="en-US" sz="2000" dirty="0" err="1">
                <a:latin typeface="+mn-lt"/>
              </a:rPr>
              <a:t>TeV</a:t>
            </a:r>
            <a:r>
              <a:rPr lang="en-US" sz="2000" dirty="0">
                <a:latin typeface="+mn-lt"/>
              </a:rPr>
              <a:t>! </a:t>
            </a:r>
          </a:p>
          <a:p>
            <a:pPr marL="800100" lvl="1" indent="-34290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" charset="2"/>
              <a:buChar char="Ø"/>
              <a:defRPr/>
            </a:pP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Would require a ring 10 times the diameter of the Earth!!</a:t>
            </a:r>
          </a:p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000" dirty="0">
              <a:latin typeface="+mn-lt"/>
            </a:endParaRPr>
          </a:p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000" dirty="0">
              <a:latin typeface="+mn-lt"/>
            </a:endParaRPr>
          </a:p>
          <a:p>
            <a:pPr marL="273050" indent="-273050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 2" pitchFamily="18" charset="2"/>
              <a:buChar char=""/>
              <a:defRPr/>
            </a:pPr>
            <a:endParaRPr lang="en-US" sz="2000" dirty="0">
              <a:latin typeface="+mn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87428" y="1121755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334828" y="1197955"/>
            <a:ext cx="16002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82428" y="1121755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087428" y="2417155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82428" y="2417155"/>
            <a:ext cx="152400" cy="1524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334828" y="2493355"/>
            <a:ext cx="8382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249228" y="2493355"/>
            <a:ext cx="9144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40" t="2049" r="22200" b="2005"/>
          <a:stretch/>
        </p:blipFill>
        <p:spPr>
          <a:xfrm>
            <a:off x="391229" y="2825559"/>
            <a:ext cx="3997448" cy="346605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193555" y="6291263"/>
            <a:ext cx="2731246" cy="457200"/>
          </a:xfrm>
        </p:spPr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43663"/>
            <a:ext cx="4724400" cy="304800"/>
          </a:xfrm>
        </p:spPr>
        <p:txBody>
          <a:bodyPr/>
          <a:lstStyle/>
          <a:p>
            <a:pPr algn="l">
              <a:defRPr/>
            </a:pPr>
            <a:r>
              <a:rPr lang="en-US"/>
              <a:t>E. Prebys, Accelerator Physics: Overview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31343" y="5752316"/>
            <a:ext cx="4259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+mn-lt"/>
              </a:rPr>
              <a:t>Getting to the highest energies requires colliding beams</a:t>
            </a:r>
          </a:p>
        </p:txBody>
      </p:sp>
    </p:spTree>
    <p:extLst>
      <p:ext uri="{BB962C8B-B14F-4D97-AF65-F5344CB8AC3E}">
        <p14:creationId xmlns:p14="http://schemas.microsoft.com/office/powerpoint/2010/main" val="19456549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 build="p"/>
      <p:bldP spid="8" grpId="0"/>
      <p:bldP spid="2" grpId="0" animBg="1"/>
      <p:bldP spid="13" grpId="0" animBg="1"/>
      <p:bldP spid="14" grpId="0" animBg="1"/>
      <p:bldP spid="15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63263" y="423536"/>
            <a:ext cx="7886700" cy="600164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e</a:t>
            </a:r>
            <a:r>
              <a:rPr lang="en-US" baseline="30000" dirty="0" err="1"/>
              <a:t>+</a:t>
            </a:r>
            <a:r>
              <a:rPr lang="en-US" dirty="0" err="1"/>
              <a:t>e</a:t>
            </a:r>
            <a:r>
              <a:rPr lang="en-US" baseline="30000" dirty="0"/>
              <a:t>-</a:t>
            </a:r>
            <a:r>
              <a:rPr lang="en-US" dirty="0"/>
              <a:t> Collider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28650" y="971021"/>
            <a:ext cx="7886700" cy="5056769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ADA (</a:t>
            </a:r>
            <a:r>
              <a:rPr lang="en-US" sz="2000" dirty="0" err="1"/>
              <a:t>Anello</a:t>
            </a:r>
            <a:r>
              <a:rPr lang="en-US" sz="2000" dirty="0"/>
              <a:t> Di </a:t>
            </a:r>
            <a:r>
              <a:rPr lang="en-US" sz="2000" dirty="0" err="1"/>
              <a:t>Accumulazione</a:t>
            </a:r>
            <a:r>
              <a:rPr lang="en-US" sz="2000" dirty="0"/>
              <a:t>) at INFN, </a:t>
            </a:r>
            <a:r>
              <a:rPr lang="en-US" sz="2000" dirty="0" err="1"/>
              <a:t>Frascati</a:t>
            </a:r>
            <a:r>
              <a:rPr lang="en-US" sz="2000" dirty="0"/>
              <a:t>, Italy (1961)</a:t>
            </a:r>
          </a:p>
          <a:p>
            <a:pPr lvl="1"/>
            <a:r>
              <a:rPr lang="en-US" sz="1600" dirty="0"/>
              <a:t>250 MeV e</a:t>
            </a:r>
            <a:r>
              <a:rPr lang="en-US" sz="1600" baseline="30000" dirty="0"/>
              <a:t>+</a:t>
            </a:r>
            <a:r>
              <a:rPr lang="en-US" sz="1600" dirty="0"/>
              <a:t> x 250 MeV e</a:t>
            </a:r>
            <a:r>
              <a:rPr lang="en-US" sz="1600" baseline="30000" dirty="0"/>
              <a:t>-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457200" lvl="1" indent="0">
              <a:buNone/>
            </a:pPr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/>
              <a:t>It’s easier to collide </a:t>
            </a:r>
            <a:r>
              <a:rPr lang="en-US" sz="2000" dirty="0" err="1"/>
              <a:t>e+e</a:t>
            </a:r>
            <a:r>
              <a:rPr lang="en-US" sz="2000" dirty="0"/>
              <a:t>-, because synchrotron radiation naturally “cools” the beam to smaller size.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  <a:endParaRPr lang="en-US">
              <a:latin typeface="+mn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33168C-16D6-42A2-AF6D-3D5C06C9F0F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40" y="1647303"/>
            <a:ext cx="4411710" cy="35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86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33401" y="357082"/>
            <a:ext cx="8262937" cy="1098762"/>
          </a:xfrm>
        </p:spPr>
        <p:txBody>
          <a:bodyPr/>
          <a:lstStyle/>
          <a:p>
            <a:r>
              <a:rPr lang="en-US" dirty="0"/>
              <a:t>First Proton Collider: CERN Intersecting Storage Rings (ISR)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493720" y="1623967"/>
            <a:ext cx="3650280" cy="2024657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1971</a:t>
            </a:r>
          </a:p>
          <a:p>
            <a:r>
              <a:rPr lang="en-US" sz="2000" dirty="0"/>
              <a:t>31 </a:t>
            </a:r>
            <a:r>
              <a:rPr lang="en-US" sz="2000" dirty="0" err="1"/>
              <a:t>GeV</a:t>
            </a:r>
            <a:r>
              <a:rPr lang="en-US" sz="2000" dirty="0"/>
              <a:t> + 31 </a:t>
            </a:r>
            <a:r>
              <a:rPr lang="en-US" sz="2000" dirty="0" err="1"/>
              <a:t>GeV</a:t>
            </a:r>
            <a:r>
              <a:rPr lang="en-US" sz="2000" dirty="0"/>
              <a:t> colliding proton beams.</a:t>
            </a:r>
          </a:p>
          <a:p>
            <a:pPr lvl="1"/>
            <a:r>
              <a:rPr lang="en-US" sz="1600" dirty="0"/>
              <a:t>Highest CM Energy for 10 years</a:t>
            </a:r>
          </a:p>
          <a:p>
            <a:r>
              <a:rPr lang="en-US" sz="2000" dirty="0"/>
              <a:t>Set a luminosity record that was not broken for 28 years!</a:t>
            </a:r>
            <a:endParaRPr lang="en-US" sz="1600" dirty="0"/>
          </a:p>
        </p:txBody>
      </p:sp>
      <p:pic>
        <p:nvPicPr>
          <p:cNvPr id="10" name="Picture 9" descr="CERN_i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7032" y="1547155"/>
            <a:ext cx="4602528" cy="397300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</p:spTree>
    <p:extLst>
      <p:ext uri="{BB962C8B-B14F-4D97-AF65-F5344CB8AC3E}">
        <p14:creationId xmlns:p14="http://schemas.microsoft.com/office/powerpoint/2010/main" val="1909911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678" y="420342"/>
            <a:ext cx="7886700" cy="600164"/>
          </a:xfrm>
        </p:spPr>
        <p:txBody>
          <a:bodyPr/>
          <a:lstStyle/>
          <a:p>
            <a:r>
              <a:rPr lang="en-US" dirty="0" err="1"/>
              <a:t>SppS</a:t>
            </a:r>
            <a:r>
              <a:rPr lang="en-US" dirty="0"/>
              <a:t>: First Proton-Antiproton Collider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5705" y="1140184"/>
            <a:ext cx="5338295" cy="2290884"/>
          </a:xfrm>
        </p:spPr>
        <p:txBody>
          <a:bodyPr/>
          <a:lstStyle/>
          <a:p>
            <a:r>
              <a:rPr lang="en-US" sz="1800" dirty="0"/>
              <a:t>Protons from the SPS were used to produce antiprotons, which were collected</a:t>
            </a:r>
          </a:p>
          <a:p>
            <a:r>
              <a:rPr lang="en-US" sz="1800" dirty="0"/>
              <a:t>These were injected in the opposite direction (same beam pipe) and accelerated</a:t>
            </a:r>
          </a:p>
          <a:p>
            <a:r>
              <a:rPr lang="en-US" sz="1800" dirty="0"/>
              <a:t>First collisions in 1981</a:t>
            </a:r>
          </a:p>
          <a:p>
            <a:r>
              <a:rPr lang="en-US" sz="1800" dirty="0"/>
              <a:t>Discovery of W and Z in 1983</a:t>
            </a:r>
          </a:p>
          <a:p>
            <a:pPr lvl="1"/>
            <a:r>
              <a:rPr lang="en-US" sz="1800" dirty="0"/>
              <a:t>Nobel Prize for Rubbia and Van der Meer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85120" y="525703"/>
            <a:ext cx="1536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26" name="Picture 2" descr="http://www.cosmiclight.com/ofquasarsandquanta/images/cernacc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502"/>
          <a:stretch>
            <a:fillRect/>
          </a:stretch>
        </p:blipFill>
        <p:spPr bwMode="auto">
          <a:xfrm>
            <a:off x="462665" y="1178589"/>
            <a:ext cx="3167765" cy="3127321"/>
          </a:xfrm>
          <a:prstGeom prst="rect">
            <a:avLst/>
          </a:prstGeom>
          <a:noFill/>
        </p:spPr>
      </p:pic>
      <p:pic>
        <p:nvPicPr>
          <p:cNvPr id="10" name="Picture 5" descr="SPP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4589" y="3637119"/>
            <a:ext cx="3489266" cy="2780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62664" y="4673445"/>
            <a:ext cx="4032525" cy="157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Energy initially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270+270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GeV</a:t>
            </a:r>
            <a:endParaRPr kumimoji="0" lang="en-US" sz="18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" charset="2"/>
              <a:buChar char="Ø"/>
              <a:tabLst/>
              <a:defRPr/>
            </a:pPr>
            <a:r>
              <a:rPr lang="en-US" sz="1800" dirty="0">
                <a:latin typeface="+mn-lt"/>
              </a:rPr>
              <a:t>Raised to 315+315 </a:t>
            </a:r>
            <a:r>
              <a:rPr lang="en-US" sz="1800" dirty="0" err="1">
                <a:latin typeface="+mn-lt"/>
              </a:rPr>
              <a:t>GeV</a:t>
            </a:r>
            <a:endParaRPr lang="en-US" sz="1800" dirty="0">
              <a:latin typeface="+mn-lt"/>
            </a:endParaRPr>
          </a:p>
          <a:p>
            <a:pPr marL="742950" lvl="1" indent="-2857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Wingdings" charset="2"/>
              <a:buChar char="Ø"/>
              <a:defRPr/>
            </a:pPr>
            <a:r>
              <a:rPr lang="en-US" sz="1800" dirty="0">
                <a:latin typeface="+mn-lt"/>
              </a:rPr>
              <a:t>Limited by power loss in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magnets!</a:t>
            </a:r>
          </a:p>
        </p:txBody>
      </p:sp>
      <p:sp>
        <p:nvSpPr>
          <p:cNvPr id="12" name="Oval 11"/>
          <p:cNvSpPr/>
          <p:nvPr/>
        </p:nvSpPr>
        <p:spPr>
          <a:xfrm>
            <a:off x="5877770" y="1178588"/>
            <a:ext cx="499265" cy="268835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562225" y="962183"/>
            <a:ext cx="3457575" cy="750887"/>
          </a:xfrm>
          <a:custGeom>
            <a:avLst/>
            <a:gdLst>
              <a:gd name="connsiteX0" fmla="*/ 3457575 w 3457575"/>
              <a:gd name="connsiteY0" fmla="*/ 217487 h 750887"/>
              <a:gd name="connsiteX1" fmla="*/ 2676525 w 3457575"/>
              <a:gd name="connsiteY1" fmla="*/ 74612 h 750887"/>
              <a:gd name="connsiteX2" fmla="*/ 1400175 w 3457575"/>
              <a:gd name="connsiteY2" fmla="*/ 112712 h 750887"/>
              <a:gd name="connsiteX3" fmla="*/ 0 w 3457575"/>
              <a:gd name="connsiteY3" fmla="*/ 750887 h 75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7575" h="750887">
                <a:moveTo>
                  <a:pt x="3457575" y="217487"/>
                </a:moveTo>
                <a:cubicBezTo>
                  <a:pt x="3238500" y="154780"/>
                  <a:pt x="3019425" y="92074"/>
                  <a:pt x="2676525" y="74612"/>
                </a:cubicBezTo>
                <a:cubicBezTo>
                  <a:pt x="2333625" y="57150"/>
                  <a:pt x="1846262" y="0"/>
                  <a:pt x="1400175" y="112712"/>
                </a:cubicBezTo>
                <a:cubicBezTo>
                  <a:pt x="954088" y="225424"/>
                  <a:pt x="477044" y="488155"/>
                  <a:pt x="0" y="750887"/>
                </a:cubicBezTo>
              </a:path>
            </a:pathLst>
          </a:custGeom>
          <a:ln w="254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85744" y="5441543"/>
            <a:ext cx="1075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design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599" y="5389718"/>
            <a:ext cx="2869812" cy="609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8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 animBg="1"/>
      <p:bldP spid="14" grpId="0" animBg="1"/>
      <p:bldP spid="17" grpId="0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61" y="440501"/>
            <a:ext cx="7886700" cy="600164"/>
          </a:xfrm>
        </p:spPr>
        <p:txBody>
          <a:bodyPr/>
          <a:lstStyle/>
          <a:p>
            <a:r>
              <a:rPr lang="en-US" dirty="0"/>
              <a:t>Superconductivity: Enabling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537" y="1080346"/>
            <a:ext cx="8487505" cy="543584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The maximum </a:t>
            </a:r>
            <a:r>
              <a:rPr lang="en-US" sz="2000" dirty="0" err="1"/>
              <a:t>SppS</a:t>
            </a:r>
            <a:r>
              <a:rPr lang="en-US" sz="2000" dirty="0"/>
              <a:t> energy was limited by the maximum power loss that the conventional magnets could support.</a:t>
            </a:r>
          </a:p>
          <a:p>
            <a:pPr lvl="1"/>
            <a:r>
              <a:rPr lang="en-US" sz="1800" dirty="0">
                <a:solidFill>
                  <a:srgbClr val="FF0000"/>
                </a:solidFill>
                <a:sym typeface="Symbol"/>
              </a:rPr>
              <a:t>LHC made out of such magnets would be roughly the size of Rhode Island!</a:t>
            </a:r>
          </a:p>
          <a:p>
            <a:r>
              <a:rPr lang="en-US" sz="2000" dirty="0">
                <a:sym typeface="Symbol"/>
              </a:rPr>
              <a:t>Highest energy colliders only possible using superconducting magnets</a:t>
            </a:r>
          </a:p>
          <a:p>
            <a:r>
              <a:rPr lang="en-US" sz="2200" dirty="0">
                <a:sym typeface="Symbol"/>
              </a:rPr>
              <a:t>Must take the bad with the good</a:t>
            </a:r>
          </a:p>
          <a:p>
            <a:pPr lvl="1"/>
            <a:r>
              <a:rPr lang="en-US" sz="1800" dirty="0">
                <a:sym typeface="Symbol"/>
              </a:rPr>
              <a:t>Conventional magnets are		Superconducting magnets are</a:t>
            </a:r>
            <a:br>
              <a:rPr lang="en-US" sz="1800" dirty="0">
                <a:sym typeface="Symbol"/>
              </a:rPr>
            </a:br>
            <a:r>
              <a:rPr lang="en-US" sz="1800" dirty="0">
                <a:sym typeface="Symbol"/>
              </a:rPr>
              <a:t>simple and naturally dissipate		complex and represent a great</a:t>
            </a:r>
            <a:br>
              <a:rPr lang="en-US" sz="1800" dirty="0">
                <a:sym typeface="Symbol"/>
              </a:rPr>
            </a:br>
            <a:r>
              <a:rPr lang="en-US" sz="1800" dirty="0">
                <a:sym typeface="Symbol"/>
              </a:rPr>
              <a:t>energy as they operate		deal of stored energy which must </a:t>
            </a:r>
            <a:br>
              <a:rPr lang="en-US" sz="1800" dirty="0">
                <a:sym typeface="Symbol"/>
              </a:rPr>
            </a:br>
            <a:r>
              <a:rPr lang="en-US" sz="1800" dirty="0">
                <a:sym typeface="Symbol"/>
              </a:rPr>
              <a:t>					be handled if something goes wrong</a:t>
            </a:r>
          </a:p>
          <a:p>
            <a:pPr lvl="1"/>
            <a:endParaRPr lang="en-US" sz="1800" dirty="0">
              <a:sym typeface="Symbol"/>
            </a:endParaRPr>
          </a:p>
          <a:p>
            <a:pPr lvl="1"/>
            <a:endParaRPr lang="en-US" sz="1800" dirty="0">
              <a:sym typeface="Symbol"/>
            </a:endParaRPr>
          </a:p>
          <a:p>
            <a:pPr lvl="1"/>
            <a:endParaRPr lang="en-US" sz="1800" dirty="0">
              <a:sym typeface="Symbol"/>
            </a:endParaRPr>
          </a:p>
          <a:p>
            <a:pPr marL="292100" lvl="1" indent="0">
              <a:buNone/>
            </a:pPr>
            <a:endParaRPr lang="en-US" sz="1200" dirty="0">
              <a:sym typeface="Symbol"/>
            </a:endParaRPr>
          </a:p>
          <a:p>
            <a:pPr lvl="1"/>
            <a:endParaRPr lang="en-US" sz="1800" dirty="0">
              <a:sym typeface="Symbol"/>
            </a:endParaRPr>
          </a:p>
          <a:p>
            <a:r>
              <a:rPr lang="en-US" sz="2000" dirty="0">
                <a:sym typeface="Symbol"/>
              </a:rPr>
              <a:t>R&amp;D into superconducting technology is absolutely critical in the quest for the highest energies (made </a:t>
            </a:r>
            <a:r>
              <a:rPr lang="en-US" sz="2000" dirty="0" err="1">
                <a:sym typeface="Symbol"/>
              </a:rPr>
              <a:t>Tevatron</a:t>
            </a:r>
            <a:r>
              <a:rPr lang="en-US" sz="2000" dirty="0">
                <a:sym typeface="Symbol"/>
              </a:rPr>
              <a:t> and LHC possible!)</a:t>
            </a:r>
          </a:p>
          <a:p>
            <a:r>
              <a:rPr lang="en-US" sz="2000" dirty="0">
                <a:sym typeface="Symbol"/>
              </a:rPr>
              <a:t>Machine protection is one of the biggest challenges.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5173" y="3537272"/>
            <a:ext cx="1739180" cy="1519224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3065" y="3766228"/>
            <a:ext cx="1860110" cy="139508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graphicFrame>
        <p:nvGraphicFramePr>
          <p:cNvPr id="2109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836166"/>
              </p:ext>
            </p:extLst>
          </p:nvPr>
        </p:nvGraphicFramePr>
        <p:xfrm>
          <a:off x="7614279" y="4224753"/>
          <a:ext cx="1096098" cy="49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3" name="Equation" r:id="rId5" imgW="482400" imgH="190440" progId="Equation.DSMT4">
                  <p:embed/>
                </p:oleObj>
              </mc:Choice>
              <mc:Fallback>
                <p:oleObj name="Equation" r:id="rId5" imgW="48240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4279" y="4224753"/>
                        <a:ext cx="1096098" cy="49926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605837" y="1195560"/>
            <a:ext cx="11521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44999" y="1657414"/>
            <a:ext cx="7904250" cy="38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0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Content Placeholder 9"/>
          <p:cNvSpPr>
            <a:spLocks noGrp="1"/>
          </p:cNvSpPr>
          <p:nvPr>
            <p:ph idx="1"/>
          </p:nvPr>
        </p:nvSpPr>
        <p:spPr>
          <a:xfrm>
            <a:off x="529998" y="1072356"/>
            <a:ext cx="8251825" cy="5100371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Superconductor can change phase back to normal conductor by crossing the “critical surface”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800" dirty="0"/>
          </a:p>
          <a:p>
            <a:endParaRPr lang="en-US" sz="3000" dirty="0"/>
          </a:p>
          <a:p>
            <a:endParaRPr lang="en-US" sz="2000" dirty="0"/>
          </a:p>
          <a:p>
            <a:r>
              <a:rPr lang="en-US" sz="2000" dirty="0"/>
              <a:t>When this happens, the conductor heats quickly, causing the surrounding conductor to go normal and dumping lots of heat into the liquid </a:t>
            </a:r>
            <a:r>
              <a:rPr lang="en-US" sz="2000" dirty="0" err="1"/>
              <a:t>Helium</a:t>
            </a:r>
            <a:r>
              <a:rPr lang="en-US" sz="2000" dirty="0" err="1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err="1"/>
              <a:t>“quench</a:t>
            </a:r>
            <a:r>
              <a:rPr lang="en-US" sz="2000" dirty="0"/>
              <a:t>”</a:t>
            </a:r>
          </a:p>
          <a:p>
            <a:pPr lvl="1"/>
            <a:r>
              <a:rPr lang="en-US" sz="1600" dirty="0"/>
              <a:t>all of the energy stored in the magnet must be dissipated in some way</a:t>
            </a:r>
          </a:p>
          <a:p>
            <a:r>
              <a:rPr lang="en-US" sz="2000" dirty="0"/>
              <a:t>Dealing with quenches is the single biggest issue for any superconducting synchrotron!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2" y="272005"/>
            <a:ext cx="8262937" cy="60016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When is a superconductor not a superconductor?</a:t>
            </a:r>
          </a:p>
        </p:txBody>
      </p:sp>
      <p:grpSp>
        <p:nvGrpSpPr>
          <p:cNvPr id="3" name="Group 20"/>
          <p:cNvGrpSpPr/>
          <p:nvPr/>
        </p:nvGrpSpPr>
        <p:grpSpPr>
          <a:xfrm>
            <a:off x="1509604" y="1625069"/>
            <a:ext cx="6374824" cy="2871711"/>
            <a:chOff x="1519080" y="1399954"/>
            <a:chExt cx="7040455" cy="2871711"/>
          </a:xfrm>
        </p:grpSpPr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1519080" y="1399954"/>
              <a:ext cx="3398565" cy="2871711"/>
              <a:chOff x="2209799" y="1485900"/>
              <a:chExt cx="3647207" cy="3121008"/>
            </a:xfrm>
          </p:grpSpPr>
          <p:pic>
            <p:nvPicPr>
              <p:cNvPr id="24588" name="Picture 4" descr="http://www.ebyte.it/library/educards/nmr/Superconductivity_StateDiagram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209799" y="1485900"/>
                <a:ext cx="3647207" cy="2971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352527" y="2019201"/>
                <a:ext cx="2439406" cy="8761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4590" name="TextBox 10"/>
              <p:cNvSpPr txBox="1">
                <a:spLocks noChangeArrowheads="1"/>
              </p:cNvSpPr>
              <p:nvPr/>
            </p:nvSpPr>
            <p:spPr bwMode="auto">
              <a:xfrm>
                <a:off x="4341225" y="4105165"/>
                <a:ext cx="685800" cy="50174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2400" b="1" dirty="0" err="1"/>
                  <a:t>T</a:t>
                </a:r>
                <a:r>
                  <a:rPr lang="en-US" sz="2400" b="1" baseline="-25000" dirty="0" err="1"/>
                  <a:t>c</a:t>
                </a:r>
                <a:endParaRPr lang="en-US" sz="2400" b="1" baseline="-25000" dirty="0"/>
              </a:p>
            </p:txBody>
          </p:sp>
        </p:grp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1800068" y="2790604"/>
              <a:ext cx="1104900" cy="317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428717" y="1780954"/>
              <a:ext cx="28768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defRPr/>
              </a:pPr>
              <a:r>
                <a:rPr lang="en-US" sz="1800" dirty="0">
                  <a:solidFill>
                    <a:srgbClr val="FF0000"/>
                  </a:solidFill>
                  <a:latin typeface="Arial" pitchFamily="34" charset="0"/>
                </a:rPr>
                <a:t>Can push the B field (current) too high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266230" y="3390595"/>
              <a:ext cx="1714500" cy="158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130535" y="2731208"/>
              <a:ext cx="3429000" cy="12003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lang="en-US" sz="1800" dirty="0">
                  <a:solidFill>
                    <a:srgbClr val="FF0000"/>
                  </a:solidFill>
                  <a:latin typeface="Arial" pitchFamily="34" charset="0"/>
                </a:rPr>
                <a:t>Can increase the temp, through heat leaks, deposited energy or </a:t>
              </a:r>
              <a:r>
                <a:rPr lang="en-US" sz="1800" i="1" dirty="0">
                  <a:solidFill>
                    <a:srgbClr val="FF0000"/>
                  </a:solidFill>
                  <a:latin typeface="Arial" pitchFamily="34" charset="0"/>
                </a:rPr>
                <a:t>mechanical deformation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555152" y="5574237"/>
            <a:ext cx="8259484" cy="595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</p:spTree>
    <p:extLst>
      <p:ext uri="{BB962C8B-B14F-4D97-AF65-F5344CB8AC3E}">
        <p14:creationId xmlns:p14="http://schemas.microsoft.com/office/powerpoint/2010/main" val="409353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5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build="p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21410" y="359408"/>
            <a:ext cx="8490857" cy="600164"/>
          </a:xfrm>
        </p:spPr>
        <p:txBody>
          <a:bodyPr/>
          <a:lstStyle/>
          <a:p>
            <a:pPr>
              <a:defRPr/>
            </a:pPr>
            <a:r>
              <a:rPr lang="en-US" dirty="0"/>
              <a:t>Quench Example: MRI Magnet*</a:t>
            </a:r>
          </a:p>
        </p:txBody>
      </p:sp>
      <p:pic>
        <p:nvPicPr>
          <p:cNvPr id="10" name="quench.wmv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9871" y="988807"/>
            <a:ext cx="5561915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extBox 5"/>
          <p:cNvSpPr txBox="1">
            <a:spLocks noChangeArrowheads="1"/>
          </p:cNvSpPr>
          <p:nvPr/>
        </p:nvSpPr>
        <p:spPr bwMode="auto">
          <a:xfrm>
            <a:off x="6783024" y="5283064"/>
            <a:ext cx="236097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000" dirty="0"/>
              <a:t>*pulled off the web.  </a:t>
            </a:r>
            <a:br>
              <a:rPr lang="en-US" sz="2000" dirty="0"/>
            </a:br>
            <a:r>
              <a:rPr lang="en-US" sz="2000" dirty="0"/>
              <a:t>We recover our Helium.</a:t>
            </a:r>
          </a:p>
        </p:txBody>
      </p:sp>
      <p:sp>
        <p:nvSpPr>
          <p:cNvPr id="25605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/>
              <a:t>USPAS Fundamentals, June 4-15, 2018</a:t>
            </a:r>
          </a:p>
        </p:txBody>
      </p:sp>
      <p:sp>
        <p:nvSpPr>
          <p:cNvPr id="2560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278C6B0-DDC7-4F25-9489-EB25151B2F6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5607" name="Footer Placeholder 7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/>
              <a:t>E. Prebys, Accelerator Physics: Overview</a:t>
            </a:r>
          </a:p>
        </p:txBody>
      </p:sp>
    </p:spTree>
    <p:extLst>
      <p:ext uri="{BB962C8B-B14F-4D97-AF65-F5344CB8AC3E}">
        <p14:creationId xmlns:p14="http://schemas.microsoft.com/office/powerpoint/2010/main" val="168363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241716" y="377121"/>
            <a:ext cx="7886700" cy="600164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Tevatron</a:t>
            </a:r>
            <a:r>
              <a:rPr lang="en-US" dirty="0"/>
              <a:t>: First Superconducting Synchrotron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27300" y="990601"/>
            <a:ext cx="4608601" cy="5563575"/>
          </a:xfrm>
        </p:spPr>
        <p:txBody>
          <a:bodyPr/>
          <a:lstStyle/>
          <a:p>
            <a:r>
              <a:rPr lang="en-US" sz="2000" dirty="0"/>
              <a:t>1968 – Fermilab Construction Begins</a:t>
            </a:r>
          </a:p>
          <a:p>
            <a:r>
              <a:rPr lang="en-US" sz="2000" dirty="0"/>
              <a:t>1972 – Beam in Main Ring </a:t>
            </a:r>
          </a:p>
          <a:p>
            <a:pPr lvl="1"/>
            <a:r>
              <a:rPr lang="en-US" sz="2000" dirty="0"/>
              <a:t>(normal magnets)</a:t>
            </a:r>
          </a:p>
          <a:p>
            <a:r>
              <a:rPr lang="en-US" sz="2000" dirty="0"/>
              <a:t>Plans soon began for a superconducting collider to share the ring.</a:t>
            </a:r>
          </a:p>
          <a:p>
            <a:pPr lvl="1"/>
            <a:r>
              <a:rPr lang="en-US" sz="2000" dirty="0"/>
              <a:t>Dubbed “Saver </a:t>
            </a:r>
            <a:r>
              <a:rPr lang="en-US" sz="2000" dirty="0" err="1"/>
              <a:t>Doubler</a:t>
            </a:r>
            <a:r>
              <a:rPr lang="en-US" sz="2000" dirty="0"/>
              <a:t>” </a:t>
            </a:r>
            <a:br>
              <a:rPr lang="en-US" sz="2000" dirty="0"/>
            </a:br>
            <a:r>
              <a:rPr lang="en-US" dirty="0">
                <a:solidFill>
                  <a:srgbClr val="FF0000"/>
                </a:solidFill>
              </a:rPr>
              <a:t>(later “Tevatron”)</a:t>
            </a:r>
            <a:endParaRPr lang="en-US" dirty="0"/>
          </a:p>
          <a:p>
            <a:r>
              <a:rPr lang="en-US" sz="2000" dirty="0"/>
              <a:t>1985 – First proton-antiproton collisions in </a:t>
            </a:r>
            <a:r>
              <a:rPr lang="en-US" sz="2000" dirty="0" err="1"/>
              <a:t>Tevatron</a:t>
            </a:r>
            <a:r>
              <a:rPr lang="en-US" sz="2000" dirty="0"/>
              <a:t> </a:t>
            </a:r>
          </a:p>
          <a:p>
            <a:pPr lvl="1"/>
            <a:r>
              <a:rPr lang="en-US" sz="1800" dirty="0"/>
              <a:t>Most powerful accelerator in the world </a:t>
            </a:r>
            <a:r>
              <a:rPr lang="en-US" sz="1800" i="1" dirty="0"/>
              <a:t>for the next quarter century</a:t>
            </a:r>
          </a:p>
          <a:p>
            <a:r>
              <a:rPr lang="en-US" sz="2000" dirty="0"/>
              <a:t>1995 – Top quark discovery</a:t>
            </a:r>
          </a:p>
          <a:p>
            <a:r>
              <a:rPr lang="en-US" sz="2000" dirty="0"/>
              <a:t>2011 – </a:t>
            </a:r>
            <a:r>
              <a:rPr lang="en-US" sz="2000" dirty="0" err="1"/>
              <a:t>Tevatron</a:t>
            </a:r>
            <a:r>
              <a:rPr lang="en-US" sz="2000" dirty="0"/>
              <a:t> shut down after successful LHC startup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5922963" y="1739900"/>
            <a:ext cx="30908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400"/>
          </a:p>
        </p:txBody>
      </p:sp>
      <p:pic>
        <p:nvPicPr>
          <p:cNvPr id="9" name="Picture 8" descr="tev_tunne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8311" y="3659432"/>
            <a:ext cx="3133462" cy="24963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1320" y="3851456"/>
            <a:ext cx="1382580" cy="95410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800" dirty="0"/>
              <a:t>Main Ring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0585" y="5694895"/>
            <a:ext cx="115215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2000" dirty="0"/>
              <a:t>Tevatron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1883650" y="4350721"/>
            <a:ext cx="614480" cy="38405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0800000">
            <a:off x="2536537" y="5464465"/>
            <a:ext cx="422455" cy="23043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  <p:pic>
        <p:nvPicPr>
          <p:cNvPr id="405506" name="Picture 2" descr="http://www.torrocpost.com/wp-content/uploads/fermi-acceleratorcomplex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665" y="1047891"/>
            <a:ext cx="3931120" cy="1958655"/>
          </a:xfrm>
          <a:prstGeom prst="rect">
            <a:avLst/>
          </a:prstGeom>
          <a:noFill/>
        </p:spPr>
      </p:pic>
      <p:sp>
        <p:nvSpPr>
          <p:cNvPr id="18" name="Freeform 17"/>
          <p:cNvSpPr/>
          <p:nvPr/>
        </p:nvSpPr>
        <p:spPr>
          <a:xfrm>
            <a:off x="3035801" y="2929735"/>
            <a:ext cx="352522" cy="822036"/>
          </a:xfrm>
          <a:custGeom>
            <a:avLst/>
            <a:gdLst>
              <a:gd name="connsiteX0" fmla="*/ 0 w 352522"/>
              <a:gd name="connsiteY0" fmla="*/ 0 h 822036"/>
              <a:gd name="connsiteX1" fmla="*/ 350982 w 352522"/>
              <a:gd name="connsiteY1" fmla="*/ 443345 h 822036"/>
              <a:gd name="connsiteX2" fmla="*/ 9237 w 352522"/>
              <a:gd name="connsiteY2" fmla="*/ 822036 h 82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522" h="822036">
                <a:moveTo>
                  <a:pt x="0" y="0"/>
                </a:moveTo>
                <a:cubicBezTo>
                  <a:pt x="174721" y="153169"/>
                  <a:pt x="349443" y="306339"/>
                  <a:pt x="350982" y="443345"/>
                </a:cubicBezTo>
                <a:cubicBezTo>
                  <a:pt x="352522" y="580351"/>
                  <a:pt x="64655" y="760460"/>
                  <a:pt x="9237" y="822036"/>
                </a:cubicBezTo>
              </a:path>
            </a:pathLst>
          </a:cu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7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 animBg="1"/>
      <p:bldP spid="11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486574" y="528083"/>
            <a:ext cx="8262937" cy="600164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Back the present: Large Hadron Collider</a:t>
            </a:r>
          </a:p>
        </p:txBody>
      </p:sp>
      <p:sp>
        <p:nvSpPr>
          <p:cNvPr id="3277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10373" y="4799244"/>
            <a:ext cx="8572500" cy="1406026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000" dirty="0"/>
              <a:t>Straddles French/Swiss border near Geneva, Switzerland</a:t>
            </a:r>
          </a:p>
          <a:p>
            <a:pPr eaLnBrk="1" hangingPunct="1"/>
            <a:r>
              <a:rPr lang="en-US" sz="2000" dirty="0"/>
              <a:t>Tunnel originally dug for LEP</a:t>
            </a:r>
          </a:p>
          <a:p>
            <a:pPr lvl="1" eaLnBrk="1" hangingPunct="1"/>
            <a:r>
              <a:rPr lang="en-US" sz="1800" dirty="0"/>
              <a:t>Built in 1980’s as an electron positron collider </a:t>
            </a:r>
          </a:p>
          <a:p>
            <a:pPr lvl="1" eaLnBrk="1" hangingPunct="1"/>
            <a:r>
              <a:rPr lang="en-US" sz="1800" dirty="0"/>
              <a:t>Max 100 </a:t>
            </a:r>
            <a:r>
              <a:rPr lang="en-US" sz="1800" dirty="0" err="1"/>
              <a:t>GeV</a:t>
            </a:r>
            <a:r>
              <a:rPr lang="en-US" sz="1800" dirty="0"/>
              <a:t>/beam, but 27 km in circumference!!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6606" y="1179004"/>
            <a:ext cx="4788761" cy="362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3710347" y="2057178"/>
            <a:ext cx="13001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  <a:latin typeface="Arial Unicode MS" pitchFamily="34" charset="-128"/>
              </a:rPr>
              <a:t>/LHC</a:t>
            </a:r>
          </a:p>
        </p:txBody>
      </p:sp>
      <p:sp>
        <p:nvSpPr>
          <p:cNvPr id="32774" name="Text Box 7"/>
          <p:cNvSpPr txBox="1">
            <a:spLocks noChangeArrowheads="1"/>
          </p:cNvSpPr>
          <p:nvPr/>
        </p:nvSpPr>
        <p:spPr bwMode="auto">
          <a:xfrm>
            <a:off x="2316961" y="1307003"/>
            <a:ext cx="2819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My House (1990-1992)</a:t>
            </a:r>
          </a:p>
        </p:txBody>
      </p:sp>
      <p:sp>
        <p:nvSpPr>
          <p:cNvPr id="32775" name="Line 8"/>
          <p:cNvSpPr>
            <a:spLocks noChangeShapeType="1"/>
          </p:cNvSpPr>
          <p:nvPr/>
        </p:nvSpPr>
        <p:spPr bwMode="auto">
          <a:xfrm>
            <a:off x="4066561" y="1807711"/>
            <a:ext cx="912812" cy="1713598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</p:spTree>
    <p:extLst>
      <p:ext uri="{BB962C8B-B14F-4D97-AF65-F5344CB8AC3E}">
        <p14:creationId xmlns:p14="http://schemas.microsoft.com/office/powerpoint/2010/main" val="1013998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11" r="4174" b="5080"/>
          <a:stretch/>
        </p:blipFill>
        <p:spPr bwMode="auto">
          <a:xfrm>
            <a:off x="848741" y="990600"/>
            <a:ext cx="4111676" cy="35052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5667" y="452073"/>
            <a:ext cx="8262937" cy="600164"/>
          </a:xfrm>
        </p:spPr>
        <p:txBody>
          <a:bodyPr/>
          <a:lstStyle/>
          <a:p>
            <a:pPr>
              <a:defRPr/>
            </a:pPr>
            <a:r>
              <a:rPr lang="en-US" dirty="0"/>
              <a:t>LHC Layout and Numbers</a:t>
            </a:r>
          </a:p>
        </p:txBody>
      </p:sp>
      <p:sp>
        <p:nvSpPr>
          <p:cNvPr id="33796" name="Content Placeholder 6"/>
          <p:cNvSpPr>
            <a:spLocks noGrp="1"/>
          </p:cNvSpPr>
          <p:nvPr>
            <p:ph idx="1"/>
          </p:nvPr>
        </p:nvSpPr>
        <p:spPr>
          <a:xfrm>
            <a:off x="5181600" y="609602"/>
            <a:ext cx="3962400" cy="34886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Design:</a:t>
            </a:r>
          </a:p>
          <a:p>
            <a:r>
              <a:rPr lang="en-US" sz="1800" dirty="0"/>
              <a:t>7 TeV+7 </a:t>
            </a:r>
            <a:r>
              <a:rPr lang="en-US" sz="1800" dirty="0" err="1"/>
              <a:t>TeV</a:t>
            </a:r>
            <a:r>
              <a:rPr lang="en-US" sz="1800" dirty="0"/>
              <a:t> proton beams</a:t>
            </a:r>
          </a:p>
          <a:p>
            <a:pPr lvl="1"/>
            <a:r>
              <a:rPr lang="en-US" sz="1400" dirty="0"/>
              <a:t>7 times Fermilab </a:t>
            </a:r>
            <a:r>
              <a:rPr lang="en-US" sz="1400" dirty="0" err="1"/>
              <a:t>Tevatron</a:t>
            </a:r>
            <a:endParaRPr lang="en-US" sz="1400" dirty="0"/>
          </a:p>
          <a:p>
            <a:pPr lvl="1"/>
            <a:r>
              <a:rPr lang="en-US" sz="1400" dirty="0"/>
              <a:t>Magnets have two beam pipes, one going in each direction.</a:t>
            </a:r>
          </a:p>
          <a:p>
            <a:r>
              <a:rPr lang="en-US" sz="1800" dirty="0"/>
              <a:t>Stored beam energy 150 times more than </a:t>
            </a:r>
            <a:r>
              <a:rPr lang="en-US" sz="1800" dirty="0" err="1"/>
              <a:t>Tevatron</a:t>
            </a:r>
            <a:endParaRPr lang="en-US" sz="1800" dirty="0"/>
          </a:p>
          <a:p>
            <a:pPr lvl="1"/>
            <a:r>
              <a:rPr lang="en-US" sz="1600" dirty="0"/>
              <a:t>Each beam has only 5x10</a:t>
            </a:r>
            <a:r>
              <a:rPr lang="en-US" sz="1600" baseline="30000" dirty="0"/>
              <a:t>-10 </a:t>
            </a:r>
            <a:r>
              <a:rPr lang="en-US" sz="1600" dirty="0"/>
              <a:t>grams of protons, but has the energy of a train going 100 mph!!</a:t>
            </a:r>
          </a:p>
          <a:p>
            <a:r>
              <a:rPr lang="en-US" sz="1600" dirty="0"/>
              <a:t>These beams are focused to a size </a:t>
            </a:r>
            <a:r>
              <a:rPr lang="en-US" sz="1600" i="1" dirty="0"/>
              <a:t>smaller than a human hair</a:t>
            </a:r>
            <a:r>
              <a:rPr lang="en-US" sz="1600" dirty="0"/>
              <a:t> to collide with each other!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1" y="4245056"/>
            <a:ext cx="1756172" cy="190690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4648200" y="3657600"/>
            <a:ext cx="1143000" cy="11430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/>
          <p:cNvSpPr txBox="1">
            <a:spLocks/>
          </p:cNvSpPr>
          <p:nvPr/>
        </p:nvSpPr>
        <p:spPr bwMode="auto">
          <a:xfrm>
            <a:off x="609600" y="4689682"/>
            <a:ext cx="4800600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07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9B639"/>
              </a:buClr>
              <a:buSzPct val="80000"/>
              <a:buFont typeface="Wingdings 2" pitchFamily="18" charset="2"/>
              <a:buChar char=""/>
              <a:defRPr sz="2000" kern="1200">
                <a:solidFill>
                  <a:srgbClr val="6C6C6C"/>
                </a:solidFill>
                <a:latin typeface="+mn-lt"/>
                <a:ea typeface="+mn-ea"/>
                <a:cs typeface="+mn-cs"/>
              </a:defRPr>
            </a:lvl2pPr>
            <a:lvl3pPr marL="758825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60000"/>
              <a:buFont typeface="Wingdings" pitchFamily="2" charset="2"/>
              <a:buChar char="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488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9B639"/>
              </a:buClr>
              <a:buSzPct val="80000"/>
              <a:buFont typeface="Wingdings 2" pitchFamily="18" charset="2"/>
              <a:buChar char=""/>
              <a:defRPr sz="2000" kern="1200">
                <a:solidFill>
                  <a:srgbClr val="6C6C6C"/>
                </a:solidFill>
                <a:latin typeface="+mn-lt"/>
                <a:ea typeface="+mn-ea"/>
                <a:cs typeface="+mn-cs"/>
              </a:defRPr>
            </a:lvl4pPr>
            <a:lvl5pPr marL="1279525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9B639"/>
              </a:buClr>
              <a:buSzPct val="70000"/>
              <a:buFont typeface="Wingdings" pitchFamily="2" charset="2"/>
              <a:buChar char="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72184" indent="-182880" algn="l" rtl="0" eaLnBrk="1" latinLnBrk="0" hangingPunct="1">
              <a:spcBef>
                <a:spcPts val="400"/>
              </a:spcBef>
              <a:buClr>
                <a:schemeClr val="accent4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733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80000"/>
              <a:buFont typeface="Wingdings 2"/>
              <a:buChar char="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7088" indent="-182880" algn="l" rtl="0" eaLnBrk="1" latinLnBrk="0" hangingPunct="1">
              <a:spcBef>
                <a:spcPts val="300"/>
              </a:spcBef>
              <a:buClr>
                <a:schemeClr val="accent4"/>
              </a:buClr>
              <a:buSzPct val="100000"/>
              <a:buChar char="•"/>
              <a:defRPr kumimoji="0" sz="1600" kern="1200" baseline="0">
                <a:solidFill>
                  <a:schemeClr val="tx1">
                    <a:tint val="8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/>
              <a:buChar char="§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Font typeface="Wingdings" charset="2"/>
              <a:buChar char="Ø"/>
            </a:pPr>
            <a:r>
              <a:rPr lang="en-US" sz="1800" dirty="0"/>
              <a:t>27 km in circumference</a:t>
            </a:r>
          </a:p>
          <a:p>
            <a:pPr>
              <a:buFont typeface="Wingdings" charset="2"/>
              <a:buChar char="Ø"/>
            </a:pPr>
            <a:r>
              <a:rPr lang="en-US" sz="1800" dirty="0"/>
              <a:t>2 major collision regions: CMS and ATLAS</a:t>
            </a:r>
            <a:endParaRPr lang="en-US" sz="1600" dirty="0"/>
          </a:p>
          <a:p>
            <a:pPr>
              <a:buFont typeface="Wingdings" charset="2"/>
              <a:buChar char="Ø"/>
            </a:pPr>
            <a:r>
              <a:rPr lang="en-US" sz="1800" dirty="0"/>
              <a:t>2 “smaller” regions: ALICE and </a:t>
            </a:r>
            <a:r>
              <a:rPr lang="en-US" sz="1800" dirty="0" err="1"/>
              <a:t>LHCb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2900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7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7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build="p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9752" y="986111"/>
            <a:ext cx="4213311" cy="5466217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2605" y="344574"/>
            <a:ext cx="8371114" cy="600164"/>
          </a:xfrm>
        </p:spPr>
        <p:txBody>
          <a:bodyPr/>
          <a:lstStyle/>
          <a:p>
            <a:r>
              <a:rPr lang="en-US" dirty="0"/>
              <a:t>Where We Are…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009352" y="1062310"/>
            <a:ext cx="4038601" cy="3132653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Accelerators allow us to go back 13.8 </a:t>
            </a:r>
            <a:r>
              <a:rPr lang="en-US" sz="2000" i="1" dirty="0"/>
              <a:t>billion years </a:t>
            </a:r>
            <a:r>
              <a:rPr lang="en-US" sz="2000" dirty="0"/>
              <a:t>and recreate conditions that existed a </a:t>
            </a:r>
            <a:r>
              <a:rPr lang="en-US" sz="2000" i="1" dirty="0"/>
              <a:t>few trillionths of a second</a:t>
            </a:r>
            <a:r>
              <a:rPr lang="en-US" sz="2000" dirty="0"/>
              <a:t> after the Big Bang </a:t>
            </a:r>
          </a:p>
          <a:p>
            <a:pPr lvl="1"/>
            <a:r>
              <a:rPr lang="en-US" sz="1800" dirty="0"/>
              <a:t>the place where our current understanding of physics breaks down. </a:t>
            </a:r>
          </a:p>
          <a:p>
            <a:r>
              <a:rPr lang="en-US" sz="2000" dirty="0"/>
              <a:t>In addition to high energy, we need high </a:t>
            </a:r>
            <a:br>
              <a:rPr lang="en-US" sz="2000" dirty="0"/>
            </a:br>
            <a:r>
              <a:rPr lang="en-US" sz="2000" dirty="0"/>
              <a:t>        “luminosity” </a:t>
            </a:r>
            <a:br>
              <a:rPr lang="en-US" sz="2000" dirty="0"/>
            </a:br>
            <a:r>
              <a:rPr lang="en-US" sz="2000" dirty="0"/>
              <a:t>that is, lots of particles interacting, to see rare processes.</a:t>
            </a:r>
          </a:p>
          <a:p>
            <a:endParaRPr lang="en-US" sz="2000" dirty="0"/>
          </a:p>
        </p:txBody>
      </p:sp>
      <p:sp>
        <p:nvSpPr>
          <p:cNvPr id="21508" name="Date Placeholder 3"/>
          <p:cNvSpPr>
            <a:spLocks noGrp="1"/>
          </p:cNvSpPr>
          <p:nvPr>
            <p:ph type="dt" sz="half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/>
              <a:t>USPAS Fundamentals, June 4-15, 2018</a:t>
            </a:r>
          </a:p>
        </p:txBody>
      </p:sp>
      <p:sp>
        <p:nvSpPr>
          <p:cNvPr id="21510" name="Footer Placeholder 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/>
              <a:t>E. Prebys, Accelerator Physics: Overview</a:t>
            </a:r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3124CD7-437F-44D6-8070-F64BA1C87FF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 rot="20476670">
            <a:off x="3562598" y="888911"/>
            <a:ext cx="1432290" cy="1521697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8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509" y="484283"/>
            <a:ext cx="8371114" cy="600164"/>
          </a:xfrm>
        </p:spPr>
        <p:txBody>
          <a:bodyPr/>
          <a:lstStyle/>
          <a:p>
            <a:r>
              <a:rPr lang="en-US" dirty="0"/>
              <a:t>Evolution of the Accelerator Energy Frontier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73077" y="2941253"/>
            <a:ext cx="1689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~a factor of 10 every 15 years</a:t>
            </a:r>
          </a:p>
        </p:txBody>
      </p:sp>
      <p:pic>
        <p:nvPicPr>
          <p:cNvPr id="1853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314" y="1201040"/>
            <a:ext cx="5705423" cy="5177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E464-6553-4A35-8200-5213FB04190E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6594750" y="5687176"/>
            <a:ext cx="533400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15096" y="5496676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proton mass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48670" y="4300090"/>
            <a:ext cx="1535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That trend will not continue</a:t>
            </a:r>
          </a:p>
        </p:txBody>
      </p:sp>
    </p:spTree>
    <p:extLst>
      <p:ext uri="{BB962C8B-B14F-4D97-AF65-F5344CB8AC3E}">
        <p14:creationId xmlns:p14="http://schemas.microsoft.com/office/powerpoint/2010/main" val="101690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088" y="433013"/>
            <a:ext cx="7886700" cy="600164"/>
          </a:xfrm>
        </p:spPr>
        <p:txBody>
          <a:bodyPr/>
          <a:lstStyle/>
          <a:p>
            <a:r>
              <a:rPr lang="en-US" dirty="0"/>
              <a:t>What next?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928" y="1043430"/>
            <a:ext cx="8355012" cy="1499385"/>
          </a:xfrm>
        </p:spPr>
        <p:txBody>
          <a:bodyPr/>
          <a:lstStyle/>
          <a:p>
            <a:r>
              <a:rPr lang="en-US" dirty="0"/>
              <a:t>The energy of Hadron colliders is limited by feasible size and magnet technology. Options:</a:t>
            </a:r>
          </a:p>
          <a:p>
            <a:pPr lvl="1"/>
            <a:r>
              <a:rPr lang="en-US" sz="1800" dirty="0"/>
              <a:t>Get very large (~100 km circumference)</a:t>
            </a:r>
          </a:p>
          <a:p>
            <a:pPr lvl="1"/>
            <a:r>
              <a:rPr lang="en-US" sz="1800" dirty="0"/>
              <a:t>More powerful magnets (requires new technology)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6088" y="2550983"/>
            <a:ext cx="4260431" cy="366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88837" y="2017585"/>
            <a:ext cx="1975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All accelerator magnets based on this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683838" y="2398584"/>
            <a:ext cx="1905000" cy="609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88837" y="3008185"/>
            <a:ext cx="2289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Future magnets could be based on this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506013" y="3164722"/>
            <a:ext cx="9906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67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073" y="328487"/>
            <a:ext cx="8262937" cy="600164"/>
          </a:xfrm>
        </p:spPr>
        <p:txBody>
          <a:bodyPr/>
          <a:lstStyle/>
          <a:p>
            <a:r>
              <a:rPr lang="en-US" dirty="0"/>
              <a:t>Future Circular Collider (FCC)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707" y="855630"/>
            <a:ext cx="8251825" cy="2035429"/>
          </a:xfrm>
        </p:spPr>
        <p:txBody>
          <a:bodyPr/>
          <a:lstStyle/>
          <a:p>
            <a:r>
              <a:rPr lang="en-US" dirty="0"/>
              <a:t>Currently being discussed for ~2030s</a:t>
            </a:r>
          </a:p>
          <a:p>
            <a:r>
              <a:rPr lang="en-US" dirty="0"/>
              <a:t>80-100 km in circumference</a:t>
            </a:r>
          </a:p>
          <a:p>
            <a:r>
              <a:rPr lang="en-US" dirty="0"/>
              <a:t>Niobium-3-Tin (Nb</a:t>
            </a:r>
            <a:r>
              <a:rPr lang="en-US" baseline="-25000" dirty="0"/>
              <a:t>3</a:t>
            </a:r>
            <a:r>
              <a:rPr lang="en-US" dirty="0"/>
              <a:t>Sn) magnets.</a:t>
            </a:r>
          </a:p>
          <a:p>
            <a:r>
              <a:rPr lang="en-US" dirty="0"/>
              <a:t>~100 </a:t>
            </a:r>
            <a:r>
              <a:rPr lang="en-US" dirty="0" err="1"/>
              <a:t>TeV</a:t>
            </a:r>
            <a:r>
              <a:rPr lang="en-US" dirty="0"/>
              <a:t> center of mass energy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855" y="2891058"/>
            <a:ext cx="4794401" cy="317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04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6395" y="518308"/>
            <a:ext cx="7886700" cy="600164"/>
          </a:xfrm>
        </p:spPr>
        <p:txBody>
          <a:bodyPr/>
          <a:lstStyle/>
          <a:p>
            <a:r>
              <a:rPr lang="en-US" dirty="0"/>
              <a:t>Other Paths to the Energy Frontier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Leptons vs. Hadrons revisited</a:t>
            </a:r>
          </a:p>
          <a:p>
            <a:pPr lvl="1"/>
            <a:r>
              <a:rPr lang="en-US" dirty="0"/>
              <a:t>Because 100% of the beam energy is available  </a:t>
            </a:r>
            <a:br>
              <a:rPr lang="en-US" dirty="0"/>
            </a:br>
            <a:r>
              <a:rPr lang="en-US" dirty="0"/>
              <a:t>to the reaction, a lepton collider is </a:t>
            </a:r>
            <a:br>
              <a:rPr lang="en-US" dirty="0"/>
            </a:br>
            <a:r>
              <a:rPr lang="en-US" dirty="0"/>
              <a:t>competitive with a hadron collider of ~5-10 </a:t>
            </a:r>
            <a:br>
              <a:rPr lang="en-US" dirty="0"/>
            </a:br>
            <a:r>
              <a:rPr lang="en-US" dirty="0"/>
              <a:t>times the beam energy (depending on the </a:t>
            </a:r>
            <a:br>
              <a:rPr lang="en-US" dirty="0"/>
            </a:br>
            <a:r>
              <a:rPr lang="en-US" dirty="0"/>
              <a:t>physics).</a:t>
            </a:r>
          </a:p>
          <a:p>
            <a:pPr lvl="1"/>
            <a:r>
              <a:rPr lang="en-US" dirty="0"/>
              <a:t>A lepton collider of &gt;1 TeV/beam could compete with the discovery potential of the LHC</a:t>
            </a:r>
          </a:p>
          <a:p>
            <a:pPr lvl="2"/>
            <a:r>
              <a:rPr lang="en-US" dirty="0"/>
              <a:t>A lower energy lepton collider could be very useful for precision tests, but I’m talking about direct </a:t>
            </a:r>
            <a:r>
              <a:rPr lang="en-US" i="1" dirty="0"/>
              <a:t>energy frontier </a:t>
            </a:r>
            <a:r>
              <a:rPr lang="en-US" dirty="0"/>
              <a:t>discoveries.</a:t>
            </a:r>
          </a:p>
          <a:p>
            <a:pPr lvl="1"/>
            <a:r>
              <a:rPr lang="en-US" dirty="0"/>
              <a:t>Unfortunately, building such a collider is VERY, VERY hard</a:t>
            </a:r>
          </a:p>
          <a:p>
            <a:pPr lvl="2"/>
            <a:r>
              <a:rPr lang="en-US" dirty="0"/>
              <a:t>Eventually, circular </a:t>
            </a:r>
            <a:r>
              <a:rPr lang="en-US" dirty="0" err="1"/>
              <a:t>e</a:t>
            </a:r>
            <a:r>
              <a:rPr lang="en-US" baseline="30000" dirty="0" err="1"/>
              <a:t>+</a:t>
            </a:r>
            <a:r>
              <a:rPr lang="en-US" dirty="0" err="1"/>
              <a:t>e</a:t>
            </a:r>
            <a:r>
              <a:rPr lang="en-US" baseline="30000" dirty="0"/>
              <a:t>-</a:t>
            </a:r>
            <a:r>
              <a:rPr lang="en-US" dirty="0"/>
              <a:t> colliders will radiate away all of their energy each turn</a:t>
            </a:r>
          </a:p>
          <a:p>
            <a:pPr lvl="3"/>
            <a:r>
              <a:rPr lang="en-US" dirty="0"/>
              <a:t>LEP reached 100 </a:t>
            </a:r>
            <a:r>
              <a:rPr lang="en-US" dirty="0" err="1"/>
              <a:t>GeV</a:t>
            </a:r>
            <a:r>
              <a:rPr lang="en-US" dirty="0"/>
              <a:t>/beam with a 27 km </a:t>
            </a:r>
            <a:r>
              <a:rPr lang="en-US" dirty="0" err="1"/>
              <a:t>circuference</a:t>
            </a:r>
            <a:r>
              <a:rPr lang="en-US" dirty="0"/>
              <a:t> synchrotron!</a:t>
            </a:r>
          </a:p>
          <a:p>
            <a:pPr lvl="2">
              <a:buNone/>
            </a:pP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Next </a:t>
            </a:r>
            <a:r>
              <a:rPr lang="en-US" dirty="0" err="1"/>
              <a:t>e</a:t>
            </a:r>
            <a:r>
              <a:rPr lang="en-US" baseline="30000" dirty="0" err="1"/>
              <a:t>+</a:t>
            </a:r>
            <a:r>
              <a:rPr lang="en-US" dirty="0" err="1"/>
              <a:t>e</a:t>
            </a:r>
            <a:r>
              <a:rPr lang="en-US" baseline="30000" dirty="0"/>
              <a:t>-</a:t>
            </a:r>
            <a:r>
              <a:rPr lang="en-US" dirty="0"/>
              <a:t> collider will be linear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2BFF18-A22C-40F5-A9EF-DA8A389C137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92300" y="1849437"/>
            <a:ext cx="1441864" cy="130577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6714188" y="525208"/>
            <a:ext cx="2150680" cy="1152150"/>
            <a:chOff x="1143000" y="800100"/>
            <a:chExt cx="3200400" cy="167640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143000" y="1714500"/>
              <a:ext cx="16764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10800000" flipV="1">
              <a:off x="2743200" y="1714500"/>
              <a:ext cx="16002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2609850" y="1047750"/>
              <a:ext cx="800100" cy="3810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2724150" y="1047750"/>
              <a:ext cx="723900" cy="457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2533650" y="1085850"/>
              <a:ext cx="8001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2305050" y="1771650"/>
              <a:ext cx="571500" cy="457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5400000">
              <a:off x="2305050" y="1962150"/>
              <a:ext cx="647700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5400000">
              <a:off x="2400300" y="1981200"/>
              <a:ext cx="723900" cy="114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 flipV="1">
              <a:off x="1981200" y="1676400"/>
              <a:ext cx="838200" cy="8001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2469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Content Placeholder 2"/>
          <p:cNvSpPr>
            <a:spLocks noGrp="1"/>
          </p:cNvSpPr>
          <p:nvPr>
            <p:ph idx="1"/>
          </p:nvPr>
        </p:nvSpPr>
        <p:spPr>
          <a:xfrm>
            <a:off x="446088" y="800099"/>
            <a:ext cx="8355012" cy="5813121"/>
          </a:xfrm>
        </p:spPr>
        <p:txBody>
          <a:bodyPr>
            <a:normAutofit/>
          </a:bodyPr>
          <a:lstStyle/>
          <a:p>
            <a:r>
              <a:rPr lang="en-US" dirty="0"/>
              <a:t>LEP was the limit of circular </a:t>
            </a:r>
            <a:r>
              <a:rPr lang="en-US" dirty="0" err="1"/>
              <a:t>e</a:t>
            </a:r>
            <a:r>
              <a:rPr lang="en-US" baseline="30000" dirty="0" err="1"/>
              <a:t>+</a:t>
            </a:r>
            <a:r>
              <a:rPr lang="en-US" dirty="0" err="1"/>
              <a:t>e</a:t>
            </a:r>
            <a:r>
              <a:rPr lang="en-US" baseline="30000" dirty="0"/>
              <a:t>-</a:t>
            </a:r>
            <a:r>
              <a:rPr lang="en-US" dirty="0"/>
              <a:t> colliders</a:t>
            </a:r>
          </a:p>
          <a:p>
            <a:pPr lvl="1"/>
            <a:r>
              <a:rPr lang="en-US" dirty="0"/>
              <a:t>Next step must be linear collider</a:t>
            </a:r>
          </a:p>
          <a:p>
            <a:pPr lvl="1"/>
            <a:r>
              <a:rPr lang="en-US" dirty="0"/>
              <a:t>Proposed ILC 30 km long, 250 x 250 </a:t>
            </a:r>
            <a:r>
              <a:rPr lang="en-US" dirty="0" err="1"/>
              <a:t>GeV</a:t>
            </a:r>
            <a:r>
              <a:rPr lang="en-US" dirty="0"/>
              <a:t> </a:t>
            </a:r>
            <a:r>
              <a:rPr lang="en-US" dirty="0" err="1"/>
              <a:t>e</a:t>
            </a:r>
            <a:r>
              <a:rPr lang="en-US" baseline="30000" dirty="0" err="1"/>
              <a:t>+</a:t>
            </a:r>
            <a:r>
              <a:rPr lang="en-US" dirty="0" err="1"/>
              <a:t>e</a:t>
            </a:r>
            <a:r>
              <a:rPr lang="en-US" baseline="30000" dirty="0"/>
              <a:t>- </a:t>
            </a:r>
            <a:r>
              <a:rPr lang="en-US" dirty="0"/>
              <a:t>(NOT energy frontier)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sz="2400" dirty="0"/>
              <a:t>We don’t yet know whether that’s high enough energy to be interesting</a:t>
            </a:r>
          </a:p>
          <a:p>
            <a:pPr lvl="1"/>
            <a:r>
              <a:rPr lang="en-US" sz="2000" dirty="0"/>
              <a:t>Need to wait for LHC results</a:t>
            </a:r>
          </a:p>
          <a:p>
            <a:pPr lvl="1"/>
            <a:r>
              <a:rPr lang="en-US" sz="2000" dirty="0"/>
              <a:t>What if we need more?</a:t>
            </a:r>
          </a:p>
        </p:txBody>
      </p:sp>
      <p:pic>
        <p:nvPicPr>
          <p:cNvPr id="56322" name="Picture 7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5400000">
            <a:off x="3089044" y="-98763"/>
            <a:ext cx="2179194" cy="6720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925" y="289233"/>
            <a:ext cx="7886700" cy="600164"/>
          </a:xfrm>
        </p:spPr>
        <p:txBody>
          <a:bodyPr/>
          <a:lstStyle/>
          <a:p>
            <a:pPr>
              <a:defRPr/>
            </a:pPr>
            <a:r>
              <a:rPr lang="en-US" dirty="0"/>
              <a:t>International Linear Collider (ILC)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</p:spTree>
    <p:extLst>
      <p:ext uri="{BB962C8B-B14F-4D97-AF65-F5344CB8AC3E}">
        <p14:creationId xmlns:p14="http://schemas.microsoft.com/office/powerpoint/2010/main" val="3596218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2422"/>
            <a:ext cx="7886700" cy="600164"/>
          </a:xfrm>
        </p:spPr>
        <p:txBody>
          <a:bodyPr/>
          <a:lstStyle/>
          <a:p>
            <a:pPr>
              <a:defRPr/>
            </a:pPr>
            <a:r>
              <a:rPr lang="en-US" dirty="0"/>
              <a:t>“Compact” (ha </a:t>
            </a:r>
            <a:r>
              <a:rPr lang="en-US" dirty="0" err="1"/>
              <a:t>ha</a:t>
            </a:r>
            <a:r>
              <a:rPr lang="en-US" dirty="0"/>
              <a:t>) Linear Collider (CLIC)?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446088" y="800101"/>
            <a:ext cx="8355012" cy="5639677"/>
          </a:xfrm>
        </p:spPr>
        <p:txBody>
          <a:bodyPr/>
          <a:lstStyle/>
          <a:p>
            <a:r>
              <a:rPr lang="en-US" dirty="0"/>
              <a:t>Use low energy, high current electron beams to drive high energy accelerating structures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Up to 1.5 x 1.5 </a:t>
            </a:r>
            <a:r>
              <a:rPr lang="en-US" dirty="0" err="1"/>
              <a:t>TeV</a:t>
            </a:r>
            <a:r>
              <a:rPr lang="en-US" dirty="0"/>
              <a:t>, but VERY, VERY hard</a:t>
            </a:r>
          </a:p>
        </p:txBody>
      </p:sp>
      <p:pic>
        <p:nvPicPr>
          <p:cNvPr id="57351" name="Picture 2" descr="http://clic-stability.web.cern.ch/clic-stability/CLIClayo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688224"/>
            <a:ext cx="4629150" cy="324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E. Prebys, Accelerator Physics: Overview</a:t>
            </a:r>
          </a:p>
        </p:txBody>
      </p:sp>
    </p:spTree>
    <p:extLst>
      <p:ext uri="{BB962C8B-B14F-4D97-AF65-F5344CB8AC3E}">
        <p14:creationId xmlns:p14="http://schemas.microsoft.com/office/powerpoint/2010/main" val="1550217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347" y="556218"/>
            <a:ext cx="7886700" cy="600164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Muon</a:t>
            </a:r>
            <a:r>
              <a:rPr lang="en-US" dirty="0"/>
              <a:t> colliders?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55566" y="1255011"/>
            <a:ext cx="3935412" cy="371794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Muons</a:t>
            </a:r>
            <a:r>
              <a:rPr lang="en-US" dirty="0"/>
              <a:t> are </a:t>
            </a:r>
            <a:r>
              <a:rPr lang="en-US" dirty="0" err="1"/>
              <a:t>pointlike</a:t>
            </a:r>
            <a:r>
              <a:rPr lang="en-US" dirty="0"/>
              <a:t>, like electrons, but because they’re heavier, synchrotron radiation is much less of a problem.</a:t>
            </a:r>
          </a:p>
          <a:p>
            <a:r>
              <a:rPr lang="en-US" dirty="0"/>
              <a:t>Unfortunately, </a:t>
            </a:r>
            <a:r>
              <a:rPr lang="en-US" dirty="0" err="1"/>
              <a:t>muons</a:t>
            </a:r>
            <a:r>
              <a:rPr lang="en-US" dirty="0"/>
              <a:t> are unstable, so you have to produce them, cool them, and collide them, before they decay.</a:t>
            </a:r>
          </a:p>
        </p:txBody>
      </p:sp>
      <p:pic>
        <p:nvPicPr>
          <p:cNvPr id="58375" name="Picture 2" descr="http://puhep1.princeton.edu/~mcdonald/mumu/science_mumu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7038" y="457200"/>
            <a:ext cx="2913062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</p:spTree>
    <p:extLst>
      <p:ext uri="{BB962C8B-B14F-4D97-AF65-F5344CB8AC3E}">
        <p14:creationId xmlns:p14="http://schemas.microsoft.com/office/powerpoint/2010/main" val="3608823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697" y="376888"/>
            <a:ext cx="7886700" cy="600164"/>
          </a:xfrm>
        </p:spPr>
        <p:txBody>
          <a:bodyPr/>
          <a:lstStyle/>
          <a:p>
            <a:pPr>
              <a:defRPr/>
            </a:pPr>
            <a:r>
              <a:rPr lang="en-US" dirty="0"/>
              <a:t>Wakefield accelerators?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436610" y="980169"/>
            <a:ext cx="8355012" cy="5186035"/>
          </a:xfrm>
        </p:spPr>
        <p:txBody>
          <a:bodyPr/>
          <a:lstStyle/>
          <a:p>
            <a:r>
              <a:rPr lang="en-US" sz="2400" dirty="0"/>
              <a:t>Many advances have been made in exploiting the huge fields that are produced in plasma oscillations.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1100" dirty="0"/>
          </a:p>
          <a:p>
            <a:r>
              <a:rPr lang="en-US" sz="2400" dirty="0"/>
              <a:t>Potential for accelerating gradients many orders of magnitude beyond RF cavities.</a:t>
            </a:r>
          </a:p>
          <a:p>
            <a:r>
              <a:rPr lang="en-US" sz="2400" dirty="0"/>
              <a:t>Still a long way to go for a practical accelerator.</a:t>
            </a:r>
          </a:p>
        </p:txBody>
      </p:sp>
      <p:pic>
        <p:nvPicPr>
          <p:cNvPr id="59399" name="Picture 2" descr="http://facet.slac.stanford.edu/images/PWA-1-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84" y="2159391"/>
            <a:ext cx="7090172" cy="2319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</p:spTree>
    <p:extLst>
      <p:ext uri="{BB962C8B-B14F-4D97-AF65-F5344CB8AC3E}">
        <p14:creationId xmlns:p14="http://schemas.microsoft.com/office/powerpoint/2010/main" val="1306562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212138" y="493318"/>
            <a:ext cx="7886700" cy="600164"/>
          </a:xfrm>
        </p:spPr>
        <p:txBody>
          <a:bodyPr/>
          <a:lstStyle/>
          <a:p>
            <a:pPr>
              <a:defRPr/>
            </a:pPr>
            <a:r>
              <a:rPr lang="en-US" dirty="0"/>
              <a:t>Some other important accelerators (past):</a:t>
            </a:r>
          </a:p>
        </p:txBody>
      </p:sp>
      <p:pic>
        <p:nvPicPr>
          <p:cNvPr id="48131" name="Picture 3" descr="CERN_AerialView_rl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716523" y="1385866"/>
            <a:ext cx="2619494" cy="2567720"/>
          </a:xfrm>
        </p:spPr>
      </p:pic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581588" y="1245153"/>
            <a:ext cx="5257800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LEP (at CERN):</a:t>
            </a:r>
          </a:p>
          <a:p>
            <a:pPr lvl="1">
              <a:spcBef>
                <a:spcPct val="50000"/>
              </a:spcBef>
              <a:buFontTx/>
              <a:buChar char="-"/>
            </a:pPr>
            <a:r>
              <a:rPr lang="en-US" sz="2000" dirty="0"/>
              <a:t> 27 km in circumference</a:t>
            </a:r>
            <a:br>
              <a:rPr lang="en-US" sz="2000" dirty="0"/>
            </a:br>
            <a:r>
              <a:rPr lang="en-US" sz="2000" dirty="0"/>
              <a:t>- </a:t>
            </a:r>
            <a:r>
              <a:rPr lang="en-US" sz="2000" dirty="0" err="1"/>
              <a:t>e+e</a:t>
            </a:r>
            <a:r>
              <a:rPr lang="en-US" sz="2000" dirty="0"/>
              <a:t>-</a:t>
            </a:r>
            <a:br>
              <a:rPr lang="en-US" sz="2000" dirty="0"/>
            </a:br>
            <a:r>
              <a:rPr lang="en-US" sz="2000" dirty="0"/>
              <a:t>- Primarily at 2E=M</a:t>
            </a:r>
            <a:r>
              <a:rPr lang="en-US" sz="2000" baseline="-25000" dirty="0"/>
              <a:t>Z</a:t>
            </a:r>
            <a:r>
              <a:rPr lang="en-US" sz="2000" dirty="0"/>
              <a:t> (90 </a:t>
            </a:r>
            <a:r>
              <a:rPr lang="en-US" sz="2000" dirty="0" err="1"/>
              <a:t>GeV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- Pushed to E</a:t>
            </a:r>
            <a:r>
              <a:rPr lang="en-US" sz="2000" baseline="-25000" dirty="0"/>
              <a:t>CM</a:t>
            </a:r>
            <a:r>
              <a:rPr lang="en-US" sz="2000" dirty="0"/>
              <a:t>=200GeV</a:t>
            </a:r>
            <a:br>
              <a:rPr lang="en-US" sz="2000" dirty="0"/>
            </a:br>
            <a:r>
              <a:rPr lang="en-US" sz="2000" dirty="0"/>
              <a:t>- L = 2E31</a:t>
            </a:r>
            <a:br>
              <a:rPr lang="en-US" sz="2000" b="1" dirty="0"/>
            </a:br>
            <a:r>
              <a:rPr lang="en-US" sz="2000" b="1" dirty="0"/>
              <a:t>- Tunnel now houses LHC</a:t>
            </a:r>
          </a:p>
        </p:txBody>
      </p:sp>
      <p:pic>
        <p:nvPicPr>
          <p:cNvPr id="48133" name="Picture 5" descr="slc-aeria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509974" y="4275618"/>
            <a:ext cx="3292592" cy="2095817"/>
          </a:xfrm>
        </p:spPr>
      </p:pic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419288" y="3970778"/>
            <a:ext cx="5143500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292934"/>
                </a:solidFill>
              </a:rPr>
              <a:t>SLC (at SLAC):</a:t>
            </a:r>
          </a:p>
          <a:p>
            <a:pPr lvl="1">
              <a:spcBef>
                <a:spcPct val="50000"/>
              </a:spcBef>
              <a:buFontTx/>
              <a:buChar char="-"/>
            </a:pPr>
            <a:r>
              <a:rPr lang="en-US" sz="2000" dirty="0">
                <a:solidFill>
                  <a:srgbClr val="292934"/>
                </a:solidFill>
              </a:rPr>
              <a:t> 2 km long LINAC accelerated electrons AND positrons on opposite phases.</a:t>
            </a:r>
            <a:br>
              <a:rPr lang="en-US" sz="2000" dirty="0">
                <a:solidFill>
                  <a:srgbClr val="292934"/>
                </a:solidFill>
              </a:rPr>
            </a:br>
            <a:r>
              <a:rPr lang="en-US" sz="2000" dirty="0">
                <a:solidFill>
                  <a:srgbClr val="292934"/>
                </a:solidFill>
              </a:rPr>
              <a:t>- 2E=M</a:t>
            </a:r>
            <a:r>
              <a:rPr lang="en-US" sz="2000" baseline="-25000" dirty="0">
                <a:solidFill>
                  <a:srgbClr val="292934"/>
                </a:solidFill>
              </a:rPr>
              <a:t>Z</a:t>
            </a:r>
            <a:r>
              <a:rPr lang="en-US" sz="2000" dirty="0">
                <a:solidFill>
                  <a:srgbClr val="292934"/>
                </a:solidFill>
              </a:rPr>
              <a:t> (90 </a:t>
            </a:r>
            <a:r>
              <a:rPr lang="en-US" sz="2000" dirty="0" err="1">
                <a:solidFill>
                  <a:srgbClr val="292934"/>
                </a:solidFill>
              </a:rPr>
              <a:t>GeV</a:t>
            </a:r>
            <a:r>
              <a:rPr lang="en-US" sz="2000" dirty="0">
                <a:solidFill>
                  <a:srgbClr val="292934"/>
                </a:solidFill>
              </a:rPr>
              <a:t>)</a:t>
            </a:r>
            <a:br>
              <a:rPr lang="en-US" sz="2000" dirty="0">
                <a:solidFill>
                  <a:srgbClr val="292934"/>
                </a:solidFill>
              </a:rPr>
            </a:br>
            <a:r>
              <a:rPr lang="en-US" sz="2000" dirty="0">
                <a:solidFill>
                  <a:srgbClr val="292934"/>
                </a:solidFill>
              </a:rPr>
              <a:t>- polarized</a:t>
            </a:r>
            <a:br>
              <a:rPr lang="en-US" sz="2000" dirty="0">
                <a:solidFill>
                  <a:srgbClr val="292934"/>
                </a:solidFill>
              </a:rPr>
            </a:br>
            <a:r>
              <a:rPr lang="en-US" sz="2000" dirty="0">
                <a:solidFill>
                  <a:srgbClr val="292934"/>
                </a:solidFill>
              </a:rPr>
              <a:t>- L = 3E30</a:t>
            </a:r>
            <a:br>
              <a:rPr lang="en-US" sz="2000" dirty="0">
                <a:solidFill>
                  <a:srgbClr val="292934"/>
                </a:solidFill>
              </a:rPr>
            </a:br>
            <a:r>
              <a:rPr lang="en-US" sz="2000" dirty="0">
                <a:solidFill>
                  <a:srgbClr val="292934"/>
                </a:solidFill>
              </a:rPr>
              <a:t>- </a:t>
            </a:r>
            <a:r>
              <a:rPr lang="en-US" sz="2000" b="1" dirty="0">
                <a:solidFill>
                  <a:srgbClr val="292934"/>
                </a:solidFill>
              </a:rPr>
              <a:t>Proof of principle for linear collider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</p:spTree>
    <p:extLst>
      <p:ext uri="{BB962C8B-B14F-4D97-AF65-F5344CB8AC3E}">
        <p14:creationId xmlns:p14="http://schemas.microsoft.com/office/powerpoint/2010/main" val="3294144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335" y="405552"/>
            <a:ext cx="7886700" cy="600164"/>
          </a:xfrm>
        </p:spPr>
        <p:txBody>
          <a:bodyPr/>
          <a:lstStyle/>
          <a:p>
            <a:pPr>
              <a:defRPr/>
            </a:pPr>
            <a:r>
              <a:rPr lang="en-US" dirty="0"/>
              <a:t>B-Factories</a:t>
            </a:r>
          </a:p>
        </p:txBody>
      </p:sp>
      <p:pic>
        <p:nvPicPr>
          <p:cNvPr id="49155" name="Picture 3" descr="kekairv_7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171440" y="2068807"/>
            <a:ext cx="3810000" cy="2887663"/>
          </a:xfrm>
        </p:spPr>
      </p:pic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457200" y="1018461"/>
            <a:ext cx="86868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292934"/>
                </a:solidFill>
              </a:rPr>
              <a:t>- B-Factories collide </a:t>
            </a:r>
            <a:r>
              <a:rPr lang="en-US" sz="2000" dirty="0" err="1">
                <a:solidFill>
                  <a:srgbClr val="292934"/>
                </a:solidFill>
              </a:rPr>
              <a:t>e+e</a:t>
            </a:r>
            <a:r>
              <a:rPr lang="en-US" sz="2000" dirty="0">
                <a:solidFill>
                  <a:srgbClr val="292934"/>
                </a:solidFill>
              </a:rPr>
              <a:t>- at E</a:t>
            </a:r>
            <a:r>
              <a:rPr lang="en-US" sz="2000" baseline="-25000" dirty="0">
                <a:solidFill>
                  <a:srgbClr val="292934"/>
                </a:solidFill>
              </a:rPr>
              <a:t>CM</a:t>
            </a:r>
            <a:r>
              <a:rPr lang="en-US" sz="2000" dirty="0">
                <a:solidFill>
                  <a:srgbClr val="292934"/>
                </a:solidFill>
              </a:rPr>
              <a:t> = M(</a:t>
            </a:r>
            <a:r>
              <a:rPr lang="en-US" sz="2000" dirty="0" err="1">
                <a:solidFill>
                  <a:srgbClr val="292934"/>
                </a:solidFill>
                <a:sym typeface="Symbol" pitchFamily="18" charset="2"/>
              </a:rPr>
              <a:t>ϒ</a:t>
            </a:r>
            <a:r>
              <a:rPr lang="en-US" sz="2000" dirty="0">
                <a:solidFill>
                  <a:srgbClr val="292934"/>
                </a:solidFill>
                <a:sym typeface="Symbol" pitchFamily="18" charset="2"/>
              </a:rPr>
              <a:t>(4S)).</a:t>
            </a:r>
            <a:br>
              <a:rPr lang="en-US" sz="2000" dirty="0">
                <a:solidFill>
                  <a:srgbClr val="292934"/>
                </a:solidFill>
                <a:sym typeface="Symbol" pitchFamily="18" charset="2"/>
              </a:rPr>
            </a:br>
            <a:r>
              <a:rPr lang="en-US" sz="2000" dirty="0">
                <a:solidFill>
                  <a:srgbClr val="292934"/>
                </a:solidFill>
                <a:sym typeface="Symbol" pitchFamily="18" charset="2"/>
              </a:rPr>
              <a:t>-Asymmetric beam energy (moving center of mass) allows for time-dependent measurement of B-decays to study CP violation.</a:t>
            </a:r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1560475" y="1991073"/>
            <a:ext cx="33528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KEKB (Belle Experiment):</a:t>
            </a:r>
          </a:p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- Located at KEK (Japan) 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- 8GeV e- x 3.5 </a:t>
            </a:r>
            <a:r>
              <a:rPr lang="en-US" sz="2000" dirty="0" err="1">
                <a:solidFill>
                  <a:srgbClr val="FF0000"/>
                </a:solidFill>
              </a:rPr>
              <a:t>GeV</a:t>
            </a:r>
            <a:r>
              <a:rPr lang="en-US" sz="2000" dirty="0">
                <a:solidFill>
                  <a:srgbClr val="FF0000"/>
                </a:solidFill>
              </a:rPr>
              <a:t> e+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- Peak luminosity &gt;1e34</a:t>
            </a:r>
          </a:p>
        </p:txBody>
      </p:sp>
      <p:pic>
        <p:nvPicPr>
          <p:cNvPr id="49158" name="Picture 6" descr="pep2aerial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820449" y="3719859"/>
            <a:ext cx="2951731" cy="2385192"/>
          </a:xfrm>
        </p:spPr>
      </p:pic>
      <p:sp>
        <p:nvSpPr>
          <p:cNvPr id="49159" name="Line 7"/>
          <p:cNvSpPr>
            <a:spLocks noChangeShapeType="1"/>
          </p:cNvSpPr>
          <p:nvPr/>
        </p:nvSpPr>
        <p:spPr bwMode="auto">
          <a:xfrm>
            <a:off x="4805398" y="2701026"/>
            <a:ext cx="909602" cy="198674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4648200" y="4924773"/>
            <a:ext cx="33528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PEP-II (</a:t>
            </a:r>
            <a:r>
              <a:rPr lang="en-US" sz="2000" dirty="0" err="1">
                <a:solidFill>
                  <a:srgbClr val="FF0000"/>
                </a:solidFill>
              </a:rPr>
              <a:t>BaBar</a:t>
            </a:r>
            <a:r>
              <a:rPr lang="en-US" sz="2000" dirty="0">
                <a:solidFill>
                  <a:srgbClr val="FF0000"/>
                </a:solidFill>
              </a:rPr>
              <a:t> Experiment)</a:t>
            </a:r>
          </a:p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rgbClr val="FF0000"/>
                </a:solidFill>
              </a:rPr>
              <a:t>- Located at SLAC (USA) 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- 9GeV e- x 3.1 </a:t>
            </a:r>
            <a:r>
              <a:rPr lang="en-US" sz="2000" dirty="0" err="1">
                <a:solidFill>
                  <a:srgbClr val="FF0000"/>
                </a:solidFill>
              </a:rPr>
              <a:t>GeV</a:t>
            </a:r>
            <a:r>
              <a:rPr lang="en-US" sz="2000" dirty="0">
                <a:solidFill>
                  <a:srgbClr val="FF0000"/>
                </a:solidFill>
              </a:rPr>
              <a:t> e+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- Peak luminosity &gt;1e34</a:t>
            </a:r>
          </a:p>
        </p:txBody>
      </p:sp>
      <p:sp>
        <p:nvSpPr>
          <p:cNvPr id="49161" name="Line 9"/>
          <p:cNvSpPr>
            <a:spLocks noChangeShapeType="1"/>
          </p:cNvSpPr>
          <p:nvPr/>
        </p:nvSpPr>
        <p:spPr bwMode="auto">
          <a:xfrm flipH="1">
            <a:off x="2298809" y="5288324"/>
            <a:ext cx="2421285" cy="36828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6E6A2-F555-4934-B7BB-3127D0BCFC2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</p:spTree>
    <p:extLst>
      <p:ext uri="{BB962C8B-B14F-4D97-AF65-F5344CB8AC3E}">
        <p14:creationId xmlns:p14="http://schemas.microsoft.com/office/powerpoint/2010/main" val="1324430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70" y="385148"/>
            <a:ext cx="7886700" cy="600164"/>
          </a:xfrm>
        </p:spPr>
        <p:txBody>
          <a:bodyPr/>
          <a:lstStyle/>
          <a:p>
            <a:r>
              <a:rPr lang="en-US" dirty="0"/>
              <a:t>Units of energy: Electron Volts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06721" y="1037127"/>
            <a:ext cx="8251825" cy="2964402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An “electron-volt” is the energy gained by a particle</a:t>
            </a:r>
            <a:br>
              <a:rPr lang="en-US" sz="2000" dirty="0"/>
            </a:br>
            <a:r>
              <a:rPr lang="en-US" sz="2000" dirty="0"/>
              <a:t>of unit charge is accelerated over 1V potential</a:t>
            </a:r>
          </a:p>
          <a:p>
            <a:r>
              <a:rPr lang="en-US" sz="2000" dirty="0"/>
              <a:t>It is </a:t>
            </a:r>
            <a:r>
              <a:rPr lang="en-US" sz="2000" i="1" dirty="0"/>
              <a:t>really small</a:t>
            </a:r>
            <a:endParaRPr lang="en-US" sz="2000" dirty="0"/>
          </a:p>
          <a:p>
            <a:pPr lvl="1"/>
            <a:r>
              <a:rPr lang="en-US" sz="1800" dirty="0"/>
              <a:t>1eV =1.6x10</a:t>
            </a:r>
            <a:r>
              <a:rPr lang="en-US" sz="1800" baseline="30000" dirty="0"/>
              <a:t>-19 </a:t>
            </a:r>
            <a:r>
              <a:rPr lang="en-US" sz="1800" dirty="0"/>
              <a:t>(=.00000000000000000016) Joules - our usual </a:t>
            </a:r>
            <a:br>
              <a:rPr lang="en-US" sz="1800" dirty="0"/>
            </a:br>
            <a:r>
              <a:rPr lang="en-US" sz="1800" dirty="0"/>
              <a:t>unit of energy.</a:t>
            </a:r>
          </a:p>
          <a:p>
            <a:pPr lvl="1"/>
            <a:r>
              <a:rPr lang="en-US" sz="1800" dirty="0"/>
              <a:t>A 1 kg weight dropped 1m would have 6x10</a:t>
            </a:r>
            <a:r>
              <a:rPr lang="en-US" sz="1800" baseline="30000" dirty="0"/>
              <a:t>18</a:t>
            </a:r>
            <a:r>
              <a:rPr lang="en-US" sz="1800" dirty="0"/>
              <a:t> </a:t>
            </a:r>
            <a:r>
              <a:rPr lang="en-US" sz="1800" dirty="0" err="1"/>
              <a:t>eV</a:t>
            </a:r>
            <a:r>
              <a:rPr lang="en-US" sz="1800" dirty="0"/>
              <a:t> of energy!</a:t>
            </a:r>
            <a:endParaRPr lang="en-US" sz="2000" dirty="0"/>
          </a:p>
          <a:p>
            <a:r>
              <a:rPr lang="en-US" sz="2000" dirty="0"/>
              <a:t>On the other hand, it’s a very useful unit when talking about individual particles</a:t>
            </a:r>
          </a:p>
          <a:p>
            <a:pPr lvl="1"/>
            <a:r>
              <a:rPr lang="en-US" sz="1800" dirty="0"/>
              <a:t>If we accelerate a proton using an electrical potential, we know exactly what the energy is.</a:t>
            </a:r>
          </a:p>
          <a:p>
            <a:pPr lvl="1"/>
            <a:r>
              <a:rPr lang="en-US" sz="1800" dirty="0"/>
              <a:t>It’s also useful when thinking about mass/energy equivalence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  <a:endParaRPr lang="en-US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914655-DFE5-45AD-AEB7-B6324F535D8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669520" y="427526"/>
            <a:ext cx="1061754" cy="2470804"/>
            <a:chOff x="4267201" y="2590800"/>
            <a:chExt cx="1061754" cy="247080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3967" r="19071" b="9930"/>
            <a:stretch/>
          </p:blipFill>
          <p:spPr>
            <a:xfrm>
              <a:off x="4267201" y="2590800"/>
              <a:ext cx="1061754" cy="2470804"/>
            </a:xfrm>
            <a:prstGeom prst="rect">
              <a:avLst/>
            </a:prstGeom>
          </p:spPr>
        </p:pic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80080082"/>
                </p:ext>
              </p:extLst>
            </p:nvPr>
          </p:nvGraphicFramePr>
          <p:xfrm>
            <a:off x="4343400" y="4267200"/>
            <a:ext cx="228600" cy="152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3" name="Equation" r:id="rId4" imgW="228600" imgH="152400" progId="Equation.DSMT4">
                    <p:embed/>
                  </p:oleObj>
                </mc:Choice>
                <mc:Fallback>
                  <p:oleObj name="Equation" r:id="rId4" imgW="228600" imgH="1524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343400" y="4267200"/>
                          <a:ext cx="228600" cy="152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2297589"/>
                </p:ext>
              </p:extLst>
            </p:nvPr>
          </p:nvGraphicFramePr>
          <p:xfrm>
            <a:off x="4876800" y="3886200"/>
            <a:ext cx="254000" cy="20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4" name="Equation" r:id="rId6" imgW="254000" imgH="203200" progId="Equation.DSMT4">
                    <p:embed/>
                  </p:oleObj>
                </mc:Choice>
                <mc:Fallback>
                  <p:oleObj name="Equation" r:id="rId6" imgW="254000" imgH="2032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876800" y="3886200"/>
                          <a:ext cx="254000" cy="203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121342"/>
              </p:ext>
            </p:extLst>
          </p:nvPr>
        </p:nvGraphicFramePr>
        <p:xfrm>
          <a:off x="2055949" y="4324687"/>
          <a:ext cx="5003654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name="Equation" r:id="rId8" imgW="3733800" imgH="647700" progId="Equation.DSMT4">
                  <p:embed/>
                </p:oleObj>
              </mc:Choice>
              <mc:Fallback>
                <p:oleObj name="Equation" r:id="rId8" imgW="3733800" imgH="647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55949" y="4324687"/>
                        <a:ext cx="5003654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6952349" y="2267769"/>
            <a:ext cx="646196" cy="17277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61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30610" y="562505"/>
            <a:ext cx="7886700" cy="54373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dirty="0"/>
              <a:t>Relativistic Heavy Ion Collider (RHIC)</a:t>
            </a:r>
            <a:endParaRPr lang="en-US" sz="3200" baseline="30000" dirty="0"/>
          </a:p>
        </p:txBody>
      </p:sp>
      <p:pic>
        <p:nvPicPr>
          <p:cNvPr id="50179" name="Picture 3" descr="Rhic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980767" y="1638302"/>
            <a:ext cx="4555433" cy="3914775"/>
          </a:xfrm>
        </p:spPr>
      </p:pic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5905500" y="1676400"/>
            <a:ext cx="304800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6538" indent="-236538">
              <a:spcBef>
                <a:spcPct val="50000"/>
              </a:spcBef>
            </a:pPr>
            <a:r>
              <a:rPr lang="en-US" sz="2000" dirty="0">
                <a:solidFill>
                  <a:schemeClr val="accent2"/>
                </a:solidFill>
              </a:rPr>
              <a:t>- </a:t>
            </a:r>
            <a:r>
              <a:rPr lang="en-US" sz="2000" dirty="0"/>
              <a:t>Located at Brookhaven:</a:t>
            </a:r>
          </a:p>
          <a:p>
            <a:pPr marL="236538" indent="-236538">
              <a:spcBef>
                <a:spcPct val="50000"/>
              </a:spcBef>
              <a:buFontTx/>
              <a:buChar char="-"/>
            </a:pPr>
            <a:r>
              <a:rPr lang="en-US" sz="2000" dirty="0"/>
              <a:t> Can collide protons (at 28.1 </a:t>
            </a:r>
            <a:r>
              <a:rPr lang="en-US" sz="2000" dirty="0" err="1"/>
              <a:t>GeV</a:t>
            </a:r>
            <a:r>
              <a:rPr lang="en-US" sz="2000" dirty="0"/>
              <a:t>) and many types of ions up to Gold (at 11 </a:t>
            </a:r>
            <a:r>
              <a:rPr lang="en-US" sz="2000" dirty="0" err="1"/>
              <a:t>GeV</a:t>
            </a:r>
            <a:r>
              <a:rPr lang="en-US" sz="2000" dirty="0"/>
              <a:t>/</a:t>
            </a:r>
            <a:r>
              <a:rPr lang="en-US" sz="2000" dirty="0" err="1"/>
              <a:t>amu</a:t>
            </a:r>
            <a:r>
              <a:rPr lang="en-US" sz="2000" dirty="0"/>
              <a:t>).</a:t>
            </a:r>
          </a:p>
          <a:p>
            <a:pPr marL="236538" indent="-236538">
              <a:spcBef>
                <a:spcPct val="50000"/>
              </a:spcBef>
              <a:buFontTx/>
              <a:buChar char="-"/>
            </a:pPr>
            <a:r>
              <a:rPr lang="en-US" sz="2000" dirty="0"/>
              <a:t> Luminosity: 2E26 for Gold</a:t>
            </a:r>
          </a:p>
          <a:p>
            <a:pPr marL="236538" indent="-236538">
              <a:spcBef>
                <a:spcPct val="50000"/>
              </a:spcBef>
              <a:buFontTx/>
              <a:buChar char="-"/>
            </a:pPr>
            <a:r>
              <a:rPr lang="en-US" sz="2000" b="1" dirty="0">
                <a:solidFill>
                  <a:srgbClr val="CC0000"/>
                </a:solidFill>
              </a:rPr>
              <a:t> Goal: heavy ion physics, quark-gluon plasma, ??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</p:spTree>
    <p:extLst>
      <p:ext uri="{BB962C8B-B14F-4D97-AF65-F5344CB8AC3E}">
        <p14:creationId xmlns:p14="http://schemas.microsoft.com/office/powerpoint/2010/main" val="3163398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3093" y="537482"/>
            <a:ext cx="7886700" cy="543739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dirty="0"/>
              <a:t>Continuous Electron Beam Accelerator Facility (CEBAF)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044820"/>
            <a:ext cx="7772400" cy="1590179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Locate at Jefferson Laboratory, Newport News, VA</a:t>
            </a:r>
          </a:p>
          <a:p>
            <a:r>
              <a:rPr lang="en-US" sz="2000" dirty="0"/>
              <a:t>12GeV e- at 200 </a:t>
            </a:r>
            <a:r>
              <a:rPr lang="en-US" sz="2000" dirty="0" err="1"/>
              <a:t>uA</a:t>
            </a:r>
            <a:r>
              <a:rPr lang="en-US" sz="2000" dirty="0"/>
              <a:t> continuous current</a:t>
            </a:r>
          </a:p>
          <a:p>
            <a:r>
              <a:rPr lang="en-US" sz="2000" dirty="0"/>
              <a:t>Nuclear physics, precision spectroscopy, </a:t>
            </a:r>
            <a:r>
              <a:rPr lang="en-US" sz="2000" dirty="0" err="1"/>
              <a:t>etc</a:t>
            </a:r>
            <a:endParaRPr lang="en-US" sz="2000" dirty="0"/>
          </a:p>
        </p:txBody>
      </p:sp>
      <p:pic>
        <p:nvPicPr>
          <p:cNvPr id="51204" name="Picture 4" descr="cebaf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143398" y="777949"/>
            <a:ext cx="4146713" cy="3639783"/>
          </a:xfr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</p:spTree>
    <p:extLst>
      <p:ext uri="{BB962C8B-B14F-4D97-AF65-F5344CB8AC3E}">
        <p14:creationId xmlns:p14="http://schemas.microsoft.com/office/powerpoint/2010/main" val="3073941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3636" y="418545"/>
            <a:ext cx="8490857" cy="600164"/>
          </a:xfrm>
        </p:spPr>
        <p:txBody>
          <a:bodyPr/>
          <a:lstStyle/>
          <a:p>
            <a:pPr>
              <a:defRPr/>
            </a:pPr>
            <a:r>
              <a:rPr lang="en-US" dirty="0"/>
              <a:t>Research Machines: Just the Tip of the Iceberg</a:t>
            </a:r>
          </a:p>
        </p:txBody>
      </p:sp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1" y="1066800"/>
            <a:ext cx="7341782" cy="44577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</p:spTree>
    <p:extLst>
      <p:ext uri="{BB962C8B-B14F-4D97-AF65-F5344CB8AC3E}">
        <p14:creationId xmlns:p14="http://schemas.microsoft.com/office/powerpoint/2010/main" val="2944788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>
          <a:xfrm>
            <a:off x="76755" y="382384"/>
            <a:ext cx="8686799" cy="1098762"/>
          </a:xfrm>
        </p:spPr>
        <p:txBody>
          <a:bodyPr/>
          <a:lstStyle/>
          <a:p>
            <a:pPr>
              <a:defRPr/>
            </a:pPr>
            <a:r>
              <a:rPr lang="en-US" dirty="0"/>
              <a:t>Example: </a:t>
            </a:r>
            <a:r>
              <a:rPr lang="en-US" dirty="0" err="1"/>
              <a:t>Spallation</a:t>
            </a:r>
            <a:r>
              <a:rPr lang="en-US" dirty="0"/>
              <a:t> Neutron Source </a:t>
            </a:r>
            <a:br>
              <a:rPr lang="en-US" dirty="0"/>
            </a:br>
            <a:r>
              <a:rPr lang="en-US" dirty="0"/>
              <a:t>(Oak Ridge, TN)</a:t>
            </a:r>
          </a:p>
        </p:txBody>
      </p:sp>
      <p:pic>
        <p:nvPicPr>
          <p:cNvPr id="53251" name="Picture 3" descr="01-04517_CNMS_overlay_60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438251" y="2393514"/>
            <a:ext cx="4671204" cy="3614672"/>
          </a:xfrm>
        </p:spPr>
      </p:pic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422654" y="1525905"/>
            <a:ext cx="6324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292934"/>
                </a:solidFill>
                <a:latin typeface="+mn-lt"/>
              </a:rPr>
              <a:t>A 1 </a:t>
            </a:r>
            <a:r>
              <a:rPr lang="en-US" sz="2000" dirty="0" err="1">
                <a:solidFill>
                  <a:srgbClr val="292934"/>
                </a:solidFill>
                <a:latin typeface="+mn-lt"/>
              </a:rPr>
              <a:t>GeV</a:t>
            </a:r>
            <a:r>
              <a:rPr lang="en-US" sz="2000" dirty="0">
                <a:solidFill>
                  <a:srgbClr val="292934"/>
                </a:solidFill>
                <a:latin typeface="+mn-lt"/>
              </a:rPr>
              <a:t> </a:t>
            </a:r>
            <a:r>
              <a:rPr lang="en-US" sz="2000" dirty="0" err="1">
                <a:solidFill>
                  <a:srgbClr val="292934"/>
                </a:solidFill>
                <a:latin typeface="+mn-lt"/>
              </a:rPr>
              <a:t>Linac</a:t>
            </a:r>
            <a:r>
              <a:rPr lang="en-US" sz="2000" dirty="0">
                <a:solidFill>
                  <a:srgbClr val="292934"/>
                </a:solidFill>
                <a:latin typeface="+mn-lt"/>
              </a:rPr>
              <a:t> loads 1.5E14 protons into a non-accelerating synchrotron ring.</a:t>
            </a:r>
          </a:p>
        </p:txBody>
      </p:sp>
      <p:sp>
        <p:nvSpPr>
          <p:cNvPr id="53253" name="Line 5"/>
          <p:cNvSpPr>
            <a:spLocks noChangeShapeType="1"/>
          </p:cNvSpPr>
          <p:nvPr/>
        </p:nvSpPr>
        <p:spPr bwMode="auto">
          <a:xfrm>
            <a:off x="2764039" y="2161003"/>
            <a:ext cx="197774" cy="84744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6399122" y="2598977"/>
            <a:ext cx="2209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292934"/>
                </a:solidFill>
                <a:latin typeface="+mn-lt"/>
              </a:rPr>
              <a:t>These are fast extracted onto a Mercury target</a:t>
            </a:r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 flipH="1">
            <a:off x="3809796" y="2864677"/>
            <a:ext cx="2589326" cy="442186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256" name="Text Box 8"/>
          <p:cNvSpPr txBox="1">
            <a:spLocks noChangeArrowheads="1"/>
          </p:cNvSpPr>
          <p:nvPr/>
        </p:nvSpPr>
        <p:spPr bwMode="auto">
          <a:xfrm>
            <a:off x="6462724" y="4227770"/>
            <a:ext cx="2209800" cy="708025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CC0000"/>
                </a:solidFill>
                <a:latin typeface="+mn-lt"/>
              </a:rPr>
              <a:t>This happens at 60 Hz -&gt; 1.4 MW</a:t>
            </a:r>
          </a:p>
        </p:txBody>
      </p:sp>
      <p:sp>
        <p:nvSpPr>
          <p:cNvPr id="53257" name="Text Box 9"/>
          <p:cNvSpPr txBox="1">
            <a:spLocks noChangeArrowheads="1"/>
          </p:cNvSpPr>
          <p:nvPr/>
        </p:nvSpPr>
        <p:spPr bwMode="auto">
          <a:xfrm>
            <a:off x="473985" y="6133491"/>
            <a:ext cx="8305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292934"/>
                </a:solidFill>
                <a:latin typeface="+mn-lt"/>
              </a:rPr>
              <a:t>Neutrons are used for biophysics, materials science, industry, etc…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</p:spTree>
    <p:extLst>
      <p:ext uri="{BB962C8B-B14F-4D97-AF65-F5344CB8AC3E}">
        <p14:creationId xmlns:p14="http://schemas.microsoft.com/office/powerpoint/2010/main" val="4282411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86098" y="392029"/>
            <a:ext cx="7886700" cy="600164"/>
          </a:xfrm>
        </p:spPr>
        <p:txBody>
          <a:bodyPr/>
          <a:lstStyle/>
          <a:p>
            <a:pPr>
              <a:defRPr/>
            </a:pPr>
            <a:r>
              <a:rPr lang="en-US" dirty="0"/>
              <a:t>Light sources: too many to count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7911" y="4043648"/>
            <a:ext cx="8305800" cy="2015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292934"/>
                </a:solidFill>
              </a:rPr>
              <a:t>Put circulating electron beam through an “</a:t>
            </a:r>
            <a:r>
              <a:rPr lang="en-US" sz="1800" dirty="0" err="1">
                <a:solidFill>
                  <a:srgbClr val="292934"/>
                </a:solidFill>
              </a:rPr>
              <a:t>undulator</a:t>
            </a:r>
            <a:r>
              <a:rPr lang="en-US" sz="1800" dirty="0">
                <a:solidFill>
                  <a:srgbClr val="292934"/>
                </a:solidFill>
              </a:rPr>
              <a:t>” to create synchrotron radiation (typically X-ray)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292934"/>
                </a:solidFill>
              </a:rPr>
              <a:t>Many applications in biophysics, </a:t>
            </a:r>
            <a:br>
              <a:rPr lang="en-US" sz="1800" dirty="0">
                <a:solidFill>
                  <a:srgbClr val="292934"/>
                </a:solidFill>
              </a:rPr>
            </a:br>
            <a:r>
              <a:rPr lang="en-US" sz="1800" dirty="0">
                <a:solidFill>
                  <a:srgbClr val="292934"/>
                </a:solidFill>
              </a:rPr>
              <a:t>materials science, industry.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292934"/>
                </a:solidFill>
              </a:rPr>
              <a:t>New proposed machines will use </a:t>
            </a:r>
            <a:br>
              <a:rPr lang="en-US" sz="1800" dirty="0">
                <a:solidFill>
                  <a:srgbClr val="292934"/>
                </a:solidFill>
              </a:rPr>
            </a:br>
            <a:r>
              <a:rPr lang="en-US" sz="1800" dirty="0">
                <a:solidFill>
                  <a:srgbClr val="292934"/>
                </a:solidFill>
              </a:rPr>
              <a:t>very short bunches to create coherent light.</a:t>
            </a:r>
          </a:p>
        </p:txBody>
      </p:sp>
      <p:pic>
        <p:nvPicPr>
          <p:cNvPr id="54276" name="Picture 4" descr="World_SR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060303" y="1090233"/>
            <a:ext cx="4251950" cy="2821266"/>
          </a:xfrm>
        </p:spPr>
      </p:pic>
      <p:pic>
        <p:nvPicPr>
          <p:cNvPr id="54280" name="Picture 7" descr="http://www.psi.ch/media/ImageBoard/igp_1024x640%3E_Undulato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0625" y="4881405"/>
            <a:ext cx="3675063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</p:spTree>
    <p:extLst>
      <p:ext uri="{BB962C8B-B14F-4D97-AF65-F5344CB8AC3E}">
        <p14:creationId xmlns:p14="http://schemas.microsoft.com/office/powerpoint/2010/main" val="15347073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42" y="349282"/>
            <a:ext cx="7886700" cy="600164"/>
          </a:xfrm>
        </p:spPr>
        <p:txBody>
          <a:bodyPr/>
          <a:lstStyle/>
          <a:p>
            <a:pPr>
              <a:defRPr/>
            </a:pPr>
            <a:r>
              <a:rPr lang="en-US" dirty="0"/>
              <a:t>Other uses of accelerators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161484" y="924131"/>
            <a:ext cx="8355013" cy="2400657"/>
          </a:xfrm>
        </p:spPr>
        <p:txBody>
          <a:bodyPr/>
          <a:lstStyle/>
          <a:p>
            <a:r>
              <a:rPr lang="en-US" sz="2000" dirty="0"/>
              <a:t>Radioisotope production</a:t>
            </a:r>
          </a:p>
          <a:p>
            <a:r>
              <a:rPr lang="en-US" sz="2000" dirty="0"/>
              <a:t>Medical treatment</a:t>
            </a:r>
          </a:p>
          <a:p>
            <a:r>
              <a:rPr lang="en-US" sz="2000" dirty="0"/>
              <a:t>Electron welding</a:t>
            </a:r>
          </a:p>
          <a:p>
            <a:r>
              <a:rPr lang="en-US" sz="2000" dirty="0"/>
              <a:t>Food sterilization</a:t>
            </a:r>
          </a:p>
          <a:p>
            <a:r>
              <a:rPr lang="en-US" sz="2000" dirty="0"/>
              <a:t>Catalyzed polymerization </a:t>
            </a:r>
          </a:p>
          <a:p>
            <a:r>
              <a:rPr lang="en-US" sz="2000" dirty="0"/>
              <a:t>Even art…</a:t>
            </a:r>
          </a:p>
        </p:txBody>
      </p:sp>
      <p:pic>
        <p:nvPicPr>
          <p:cNvPr id="55303" name="Picture 2" descr="http://dodevice.com/wp-content/uploads/2008/02/lichtenberg-figur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2779" y="2840875"/>
            <a:ext cx="2949956" cy="365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952801" y="3570832"/>
            <a:ext cx="29549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292934"/>
                </a:solidFill>
                <a:latin typeface="+mn-lt"/>
              </a:rPr>
              <a:t>In a “Lichtenberg figure”, a low energy electron </a:t>
            </a:r>
            <a:r>
              <a:rPr lang="en-US" sz="1800" dirty="0" err="1">
                <a:solidFill>
                  <a:srgbClr val="292934"/>
                </a:solidFill>
                <a:latin typeface="+mn-lt"/>
              </a:rPr>
              <a:t>linac</a:t>
            </a:r>
            <a:r>
              <a:rPr lang="en-US" sz="1800" dirty="0">
                <a:solidFill>
                  <a:srgbClr val="292934"/>
                </a:solidFill>
                <a:latin typeface="+mn-lt"/>
              </a:rPr>
              <a:t> is used to implant a layer of charge in a sheet of </a:t>
            </a:r>
            <a:r>
              <a:rPr lang="en-US" sz="1800" dirty="0" err="1">
                <a:solidFill>
                  <a:srgbClr val="292934"/>
                </a:solidFill>
                <a:latin typeface="+mn-lt"/>
              </a:rPr>
              <a:t>lucite</a:t>
            </a:r>
            <a:r>
              <a:rPr lang="en-US" sz="1800" dirty="0">
                <a:solidFill>
                  <a:srgbClr val="292934"/>
                </a:solidFill>
                <a:latin typeface="+mn-lt"/>
              </a:rPr>
              <a:t>.  This charge can remain for weeks until it is discharged by a mechanical disruption.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</p:spTree>
    <p:extLst>
      <p:ext uri="{BB962C8B-B14F-4D97-AF65-F5344CB8AC3E}">
        <p14:creationId xmlns:p14="http://schemas.microsoft.com/office/powerpoint/2010/main" val="994477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047" y="394640"/>
            <a:ext cx="8262937" cy="600164"/>
          </a:xfrm>
        </p:spPr>
        <p:txBody>
          <a:bodyPr/>
          <a:lstStyle/>
          <a:p>
            <a:pPr>
              <a:defRPr/>
            </a:pPr>
            <a:r>
              <a:rPr lang="en-US" dirty="0"/>
              <a:t>Another way to look at energy…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>
          <a:xfrm>
            <a:off x="609601" y="990602"/>
            <a:ext cx="8251825" cy="5642571"/>
          </a:xfrm>
        </p:spPr>
        <p:txBody>
          <a:bodyPr/>
          <a:lstStyle/>
          <a:p>
            <a:r>
              <a:rPr lang="en-US" sz="2000" dirty="0"/>
              <a:t>Quantum mechanics tells us all particles have a wavelength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So going to higher energy allows us to probe smaller and smaller scales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If we put the high equivalent mass and the small scales together, we have…</a:t>
            </a:r>
          </a:p>
          <a:p>
            <a:endParaRPr lang="en-US" sz="2000" dirty="0"/>
          </a:p>
          <a:p>
            <a:endParaRPr lang="en-US" sz="2000" dirty="0"/>
          </a:p>
          <a:p>
            <a:pPr>
              <a:buFont typeface="Wingdings 2" pitchFamily="18" charset="2"/>
              <a:buNone/>
            </a:pPr>
            <a:endParaRPr lang="en-US" sz="2000" dirty="0"/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451657"/>
              </p:ext>
            </p:extLst>
          </p:nvPr>
        </p:nvGraphicFramePr>
        <p:xfrm>
          <a:off x="2506641" y="1595437"/>
          <a:ext cx="3608410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Equation" r:id="rId3" imgW="1625600" imgH="444500" progId="Equation.DSMT4">
                  <p:embed/>
                </p:oleObj>
              </mc:Choice>
              <mc:Fallback>
                <p:oleObj name="Equation" r:id="rId3" imgW="16256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6641" y="1595437"/>
                        <a:ext cx="3608410" cy="12938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Date Placeholder 4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/>
              <a:t>USPAS Fundamentals, June 4-15, 2018</a:t>
            </a:r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FAE25B-088C-414E-8FF7-4F191AE5903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31" name="Footer Placeholder 6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/>
              <a:t>E. Prebys, Accelerator Physics: Overview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700" y="1443037"/>
            <a:ext cx="216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rgbClr val="C00000"/>
                </a:solidFill>
                <a:latin typeface="+mn-lt"/>
              </a:rPr>
              <a:t>“Planck Constant”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05100" y="1747837"/>
            <a:ext cx="304800" cy="1524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700" y="2738437"/>
            <a:ext cx="216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rgbClr val="C00000"/>
                </a:solidFill>
                <a:latin typeface="+mn-lt"/>
              </a:rPr>
              <a:t>momentum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81300" y="2738437"/>
            <a:ext cx="228600" cy="1524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94377" y="2738437"/>
            <a:ext cx="2169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  <a:latin typeface="+mn-lt"/>
              </a:rPr>
              <a:t>as </a:t>
            </a:r>
            <a:r>
              <a:rPr lang="en-US" sz="1800" i="1" dirty="0">
                <a:solidFill>
                  <a:srgbClr val="C00000"/>
                </a:solidFill>
                <a:latin typeface="+mn-lt"/>
              </a:rPr>
              <a:t>v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 approaches </a:t>
            </a:r>
            <a:r>
              <a:rPr lang="en-US" sz="1800" i="1" dirty="0">
                <a:solidFill>
                  <a:srgbClr val="C00000"/>
                </a:solidFill>
                <a:latin typeface="+mn-lt"/>
              </a:rPr>
              <a:t>c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6172200" y="2624137"/>
            <a:ext cx="381000" cy="22860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29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454" y="255416"/>
            <a:ext cx="7886700" cy="600164"/>
          </a:xfrm>
        </p:spPr>
        <p:txBody>
          <a:bodyPr/>
          <a:lstStyle/>
          <a:p>
            <a:r>
              <a:rPr lang="en-US" dirty="0"/>
              <a:t>Understanding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529" y="817701"/>
            <a:ext cx="8640224" cy="5247078"/>
          </a:xfrm>
        </p:spPr>
        <p:txBody>
          <a:bodyPr/>
          <a:lstStyle/>
          <a:p>
            <a:r>
              <a:rPr lang="en-US" sz="1800" dirty="0"/>
              <a:t>High Energy Physics is based on Einstein’s equivalence of Mass and Energy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All reactions involve some mass changing either to or from energy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If we could convert a kilogram of mass </a:t>
            </a:r>
            <a:br>
              <a:rPr lang="en-US" sz="1800" dirty="0"/>
            </a:br>
            <a:r>
              <a:rPr lang="en-US" sz="1800" dirty="0"/>
              <a:t>entirely to energy, it would supply all </a:t>
            </a:r>
            <a:br>
              <a:rPr lang="en-US" sz="1800" dirty="0"/>
            </a:br>
            <a:r>
              <a:rPr lang="en-US" sz="1800" dirty="0"/>
              <a:t>the electricity in the United States for </a:t>
            </a:r>
            <a:br>
              <a:rPr lang="en-US" sz="1800" dirty="0"/>
            </a:br>
            <a:r>
              <a:rPr lang="en-US" sz="1800" i="1" dirty="0"/>
              <a:t>almost a day.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210751"/>
              </p:ext>
            </p:extLst>
          </p:nvPr>
        </p:nvGraphicFramePr>
        <p:xfrm>
          <a:off x="3941286" y="1122501"/>
          <a:ext cx="1083647" cy="472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Equation" r:id="rId7" imgW="533400" imgH="190500" progId="Equation.DSMT4">
                  <p:embed/>
                </p:oleObj>
              </mc:Choice>
              <mc:Fallback>
                <p:oleObj name="Equation" r:id="rId7" imgW="5334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41286" y="1122501"/>
                        <a:ext cx="1083647" cy="4729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Mythbusters Cement truck (trimmed)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9"/>
          <a:srcRect l="923" t="14735" r="923" b="15385"/>
          <a:stretch/>
        </p:blipFill>
        <p:spPr>
          <a:xfrm>
            <a:off x="926555" y="2304329"/>
            <a:ext cx="3477118" cy="1856620"/>
          </a:xfrm>
          <a:prstGeom prst="rect">
            <a:avLst/>
          </a:prstGeom>
        </p:spPr>
      </p:pic>
      <p:pic>
        <p:nvPicPr>
          <p:cNvPr id="9" name="Castle Bravo (trimmed).mp4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117206" y="2292650"/>
            <a:ext cx="3367985" cy="18944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69535" y="1898514"/>
            <a:ext cx="261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+mn-lt"/>
              </a:rPr>
              <a:t>Chemical Explosion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75727" y="1910776"/>
            <a:ext cx="2610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C00000"/>
                </a:solidFill>
                <a:latin typeface="+mn-lt"/>
              </a:rPr>
              <a:t>Hydrogen Bomb</a:t>
            </a:r>
          </a:p>
        </p:txBody>
      </p:sp>
      <p:pic>
        <p:nvPicPr>
          <p:cNvPr id="12" name="Picture 11" descr="USA from space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128" y="4627703"/>
            <a:ext cx="3100174" cy="20664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2728" y="4170501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+mn-lt"/>
              </a:rPr>
              <a:t>.00000005% of mass converted to energy.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13728" y="4170501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+mn-lt"/>
              </a:rPr>
              <a:t>~.1% (of just the Hydrogen!) converted.</a:t>
            </a:r>
          </a:p>
        </p:txBody>
      </p:sp>
    </p:spTree>
    <p:extLst>
      <p:ext uri="{BB962C8B-B14F-4D97-AF65-F5344CB8AC3E}">
        <p14:creationId xmlns:p14="http://schemas.microsoft.com/office/powerpoint/2010/main" val="211981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3" grpId="0" build="p"/>
      <p:bldP spid="10" grpId="0"/>
      <p:bldP spid="11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2520" y="374476"/>
            <a:ext cx="7886700" cy="600164"/>
          </a:xfrm>
        </p:spPr>
        <p:txBody>
          <a:bodyPr/>
          <a:lstStyle/>
          <a:p>
            <a:r>
              <a:rPr lang="en-US" dirty="0"/>
              <a:t>Kinetic Energy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81048" y="887656"/>
            <a:ext cx="8438776" cy="3012107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A body in motion will have a</a:t>
            </a:r>
            <a:br>
              <a:rPr lang="en-US" sz="1600" dirty="0"/>
            </a:br>
            <a:r>
              <a:rPr lang="en-US" sz="1600" dirty="0"/>
              <a:t>total energy given by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The difference between this</a:t>
            </a:r>
            <a:br>
              <a:rPr lang="en-US" sz="1600" dirty="0"/>
            </a:br>
            <a:r>
              <a:rPr lang="en-US" sz="1600" dirty="0"/>
              <a:t>and </a:t>
            </a:r>
            <a:r>
              <a:rPr lang="en-US" sz="1600" i="1" dirty="0"/>
              <a:t>mc</a:t>
            </a:r>
            <a:r>
              <a:rPr lang="en-US" sz="1600" i="1" baseline="30000" dirty="0"/>
              <a:t>2</a:t>
            </a:r>
            <a:r>
              <a:rPr lang="en-US" sz="1600" i="1" dirty="0"/>
              <a:t> </a:t>
            </a:r>
            <a:r>
              <a:rPr lang="en-US" sz="1600" dirty="0"/>
              <a:t>is called the “kinetic</a:t>
            </a:r>
            <a:br>
              <a:rPr lang="en-US" sz="1600" dirty="0"/>
            </a:br>
            <a:r>
              <a:rPr lang="en-US" sz="1600" dirty="0"/>
              <a:t>energy”</a:t>
            </a:r>
          </a:p>
          <a:p>
            <a:r>
              <a:rPr lang="en-US" sz="1600" dirty="0"/>
              <a:t>Here are some examples of</a:t>
            </a:r>
            <a:br>
              <a:rPr lang="en-US" sz="1600" dirty="0"/>
            </a:br>
            <a:r>
              <a:rPr lang="en-US" sz="1600" dirty="0"/>
              <a:t>kinetic energy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  <a:endParaRPr lang="en-US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26155-0DCC-45D2-90B6-32F65F3F6C0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5" t="1712" r="6733" b="2245"/>
          <a:stretch/>
        </p:blipFill>
        <p:spPr>
          <a:xfrm>
            <a:off x="3651494" y="442671"/>
            <a:ext cx="5069660" cy="36611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87893" y="3376811"/>
            <a:ext cx="1497725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  <a:latin typeface="+mn-lt"/>
              </a:rPr>
              <a:t>Rest Energy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52720" y="2863555"/>
            <a:ext cx="674414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rgbClr val="C00000"/>
                </a:solidFill>
                <a:latin typeface="+mn-lt"/>
              </a:rPr>
              <a:t>Kinetic Energy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92071" y="1569029"/>
            <a:ext cx="228600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+mn-lt"/>
              </a:rPr>
              <a:t>For v&lt;&lt;c (speed of light),</a:t>
            </a:r>
          </a:p>
          <a:p>
            <a:r>
              <a:rPr lang="en-US" sz="1400" dirty="0">
                <a:solidFill>
                  <a:srgbClr val="C00000"/>
                </a:solidFill>
                <a:latin typeface="+mn-lt"/>
              </a:rPr>
              <a:t>Kinetic energy ~ ½mv</a:t>
            </a:r>
            <a:r>
              <a:rPr lang="en-US" sz="1400" baseline="30000" dirty="0">
                <a:solidFill>
                  <a:srgbClr val="C00000"/>
                </a:solidFill>
                <a:latin typeface="+mn-lt"/>
              </a:rPr>
              <a:t>2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580650" y="2098052"/>
            <a:ext cx="131380" cy="1094827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735272" y="1188031"/>
            <a:ext cx="1287517" cy="945931"/>
            <a:chOff x="6560207" y="691930"/>
            <a:chExt cx="1287517" cy="945931"/>
          </a:xfrm>
        </p:grpSpPr>
        <p:sp>
          <p:nvSpPr>
            <p:cNvPr id="17" name="Rectangle 16"/>
            <p:cNvSpPr/>
            <p:nvPr/>
          </p:nvSpPr>
          <p:spPr>
            <a:xfrm>
              <a:off x="6560207" y="691930"/>
              <a:ext cx="1287517" cy="9459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72023650"/>
                </p:ext>
              </p:extLst>
            </p:nvPr>
          </p:nvGraphicFramePr>
          <p:xfrm>
            <a:off x="6581226" y="693464"/>
            <a:ext cx="1264845" cy="9356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76" name="Equation" r:id="rId4" imgW="927100" imgH="685800" progId="Equation.DSMT4">
                    <p:embed/>
                  </p:oleObj>
                </mc:Choice>
                <mc:Fallback>
                  <p:oleObj name="Equation" r:id="rId4" imgW="927100" imgH="68580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581226" y="693464"/>
                          <a:ext cx="1264845" cy="93563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48644"/>
              </p:ext>
            </p:extLst>
          </p:nvPr>
        </p:nvGraphicFramePr>
        <p:xfrm>
          <a:off x="867872" y="1492829"/>
          <a:ext cx="2213085" cy="110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Equation" r:id="rId6" imgW="1422400" imgH="711200" progId="Equation.DSMT4">
                  <p:embed/>
                </p:oleObj>
              </mc:Choice>
              <mc:Fallback>
                <p:oleObj name="Equation" r:id="rId6" imgW="1422400" imgH="71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7872" y="1492829"/>
                        <a:ext cx="2213085" cy="1106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823476"/>
              </p:ext>
            </p:extLst>
          </p:nvPr>
        </p:nvGraphicFramePr>
        <p:xfrm>
          <a:off x="464099" y="4422150"/>
          <a:ext cx="8338207" cy="206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9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7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1210">
                <a:tc>
                  <a:txBody>
                    <a:bodyPr/>
                    <a:lstStyle/>
                    <a:p>
                      <a:r>
                        <a:rPr lang="en-US" sz="1600" b="1" dirty="0"/>
                        <a:t>Example</a:t>
                      </a:r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Velocity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Velocity/</a:t>
                      </a:r>
                    </a:p>
                    <a:p>
                      <a:r>
                        <a:rPr lang="en-US" sz="1600" b="1" dirty="0"/>
                        <a:t>Speed</a:t>
                      </a:r>
                      <a:r>
                        <a:rPr lang="en-US" sz="1600" b="1" baseline="0" dirty="0"/>
                        <a:t> of light</a:t>
                      </a:r>
                      <a:endParaRPr lang="en-US" sz="1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Kinetic Energy/</a:t>
                      </a:r>
                      <a:r>
                        <a:rPr lang="en-US" sz="1600" b="1" i="1" dirty="0"/>
                        <a:t>(mc</a:t>
                      </a:r>
                      <a:r>
                        <a:rPr lang="en-US" sz="1600" b="1" i="1" baseline="30000" dirty="0"/>
                        <a:t>2</a:t>
                      </a:r>
                      <a:r>
                        <a:rPr lang="en-US" sz="1600" b="1" i="1" baseline="0" dirty="0"/>
                        <a:t>)</a:t>
                      </a:r>
                      <a:endParaRPr lang="en-US" sz="1600" b="1" i="1" baseline="30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Race car</a:t>
                      </a:r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150</a:t>
                      </a:r>
                      <a:r>
                        <a:rPr lang="en-US" sz="1400" baseline="0" dirty="0"/>
                        <a:t> mph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.0000002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.000000000000025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Apollo 12 (fastest men)</a:t>
                      </a:r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24,791 mph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.000037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.00000000068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Proton</a:t>
                      </a:r>
                      <a:r>
                        <a:rPr lang="en-US" sz="1400" baseline="0" dirty="0"/>
                        <a:t> in the LHC (full energy)</a:t>
                      </a:r>
                      <a:endParaRPr lang="en-US" sz="14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Light minus 2.7 m/s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.999999991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7500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Electron</a:t>
                      </a:r>
                      <a:r>
                        <a:rPr lang="en-US" sz="1400" baseline="0" dirty="0"/>
                        <a:t> in LEP</a:t>
                      </a:r>
                      <a:endParaRPr lang="en-US" sz="1400" dirty="0"/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Light minus 3.6 mm/s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.999999999988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203,000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410671" y="5760029"/>
            <a:ext cx="8458200" cy="9906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10671" y="4159829"/>
            <a:ext cx="8458200" cy="16002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5471" y="578429"/>
            <a:ext cx="3314700" cy="3048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1899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05012" y="367207"/>
            <a:ext cx="8262937" cy="600164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State of the Art: Large Hadron Collider (LHC)</a:t>
            </a:r>
          </a:p>
        </p:txBody>
      </p:sp>
      <p:sp>
        <p:nvSpPr>
          <p:cNvPr id="32771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90711" y="4481829"/>
            <a:ext cx="8572500" cy="1764586"/>
          </a:xfrm>
        </p:spPr>
        <p:txBody>
          <a:bodyPr/>
          <a:lstStyle/>
          <a:p>
            <a:pPr eaLnBrk="1" hangingPunct="1"/>
            <a:r>
              <a:rPr lang="en-US" sz="2000" dirty="0"/>
              <a:t>Built at CERN, straddling the French/Swiss border</a:t>
            </a:r>
            <a:endParaRPr lang="en-US" sz="1800" dirty="0"/>
          </a:p>
          <a:p>
            <a:pPr eaLnBrk="1" hangingPunct="1"/>
            <a:r>
              <a:rPr lang="en-US" sz="1800" dirty="0"/>
              <a:t>27 km in circumference</a:t>
            </a:r>
          </a:p>
          <a:p>
            <a:pPr eaLnBrk="1" hangingPunct="1"/>
            <a:r>
              <a:rPr lang="en-US" sz="1800" dirty="0"/>
              <a:t>Currently colliding beams of 6.5 </a:t>
            </a:r>
            <a:r>
              <a:rPr lang="en-US" sz="1800" dirty="0" err="1"/>
              <a:t>TeV</a:t>
            </a:r>
            <a:r>
              <a:rPr lang="en-US" sz="1800" dirty="0"/>
              <a:t>/beam</a:t>
            </a:r>
          </a:p>
          <a:p>
            <a:pPr lvl="1" eaLnBrk="1" hangingPunct="1"/>
            <a:r>
              <a:rPr lang="en-US" sz="1400" dirty="0"/>
              <a:t>Design energy of 7 </a:t>
            </a:r>
            <a:r>
              <a:rPr lang="en-US" sz="1400" dirty="0" err="1"/>
              <a:t>TeV</a:t>
            </a:r>
            <a:endParaRPr lang="en-US" sz="1400" dirty="0"/>
          </a:p>
          <a:p>
            <a:pPr eaLnBrk="1" hangingPunct="1"/>
            <a:r>
              <a:rPr lang="en-US" sz="1800" dirty="0"/>
              <a:t>That’s where we are. Now let’s see how we got here…</a:t>
            </a:r>
            <a:endParaRPr lang="en-US" sz="20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USPAS Fundamentals, June 4-15,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3B0A4-69D1-47F4-86CA-51B2BDF86D3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E. Prebys, Accelerator Physics: Overview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711" y="941925"/>
            <a:ext cx="5339855" cy="353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721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PREBYS@7EJIGINFUVWYY57I" val="435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r">
          <a:defRPr sz="1400" dirty="0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2437</TotalTime>
  <Words>3686</Words>
  <Application>Microsoft Office PowerPoint</Application>
  <PresentationFormat>On-screen Show (4:3)</PresentationFormat>
  <Paragraphs>688</Paragraphs>
  <Slides>55</Slides>
  <Notes>2</Notes>
  <HiddenSlides>0</HiddenSlides>
  <MMClips>3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Calibri</vt:lpstr>
      <vt:lpstr>Wingdings</vt:lpstr>
      <vt:lpstr>Symbol</vt:lpstr>
      <vt:lpstr>Times New Roman</vt:lpstr>
      <vt:lpstr>Arial Unicode MS</vt:lpstr>
      <vt:lpstr>Wingdings 2</vt:lpstr>
      <vt:lpstr>Clarity</vt:lpstr>
      <vt:lpstr>Equation</vt:lpstr>
      <vt:lpstr>Overview</vt:lpstr>
      <vt:lpstr>Goals of this Lecture</vt:lpstr>
      <vt:lpstr>Motivation</vt:lpstr>
      <vt:lpstr>Where We Are…</vt:lpstr>
      <vt:lpstr>Units of energy: Electron Volts</vt:lpstr>
      <vt:lpstr>Another way to look at energy…</vt:lpstr>
      <vt:lpstr>Understanding Energy</vt:lpstr>
      <vt:lpstr>Kinetic Energy</vt:lpstr>
      <vt:lpstr>State of the Art: Large Hadron Collider (LHC)</vt:lpstr>
      <vt:lpstr>Relativity and Units</vt:lpstr>
      <vt:lpstr>Some Pre-History</vt:lpstr>
      <vt:lpstr>Natural Particle Acceleration</vt:lpstr>
      <vt:lpstr>Man-made Particle Acceleration</vt:lpstr>
      <vt:lpstr>Interlude: Electrons vs. Protons</vt:lpstr>
      <vt:lpstr>Synchrotron Radiation</vt:lpstr>
      <vt:lpstr>The Cyclotron (1930’s)</vt:lpstr>
      <vt:lpstr>Round and Round We Go: the First Cyclotrons</vt:lpstr>
      <vt:lpstr>Onward and Upward!</vt:lpstr>
      <vt:lpstr>Understanding Beam Motion: Beam “rigidity”</vt:lpstr>
      <vt:lpstr>Example Beam Parameters</vt:lpstr>
      <vt:lpstr>Weak Focusing</vt:lpstr>
      <vt:lpstr>Strong Focusing</vt:lpstr>
      <vt:lpstr>Combined Function vs. Separated Function</vt:lpstr>
      <vt:lpstr>Thin Lens Approximation and Magnetic “kick”</vt:lpstr>
      <vt:lpstr>Quadrupole Magnets* as Lenses</vt:lpstr>
      <vt:lpstr>What About the Other Plane?</vt:lpstr>
      <vt:lpstr>Longitudinal Motion</vt:lpstr>
      <vt:lpstr>Examples of Accelerating RF Structures</vt:lpstr>
      <vt:lpstr>Some Important Early Synchrotrons</vt:lpstr>
      <vt:lpstr>Getting the Most Energy: The Case for Colliders</vt:lpstr>
      <vt:lpstr>First e+e- Collider</vt:lpstr>
      <vt:lpstr>First Proton Collider: CERN Intersecting Storage Rings (ISR)</vt:lpstr>
      <vt:lpstr>SppS: First Proton-Antiproton Collider</vt:lpstr>
      <vt:lpstr>Superconductivity: Enabling Technology</vt:lpstr>
      <vt:lpstr>When is a superconductor not a superconductor?</vt:lpstr>
      <vt:lpstr>Quench Example: MRI Magnet*</vt:lpstr>
      <vt:lpstr>Tevatron: First Superconducting Synchrotron</vt:lpstr>
      <vt:lpstr>Back the present: Large Hadron Collider</vt:lpstr>
      <vt:lpstr>LHC Layout and Numbers</vt:lpstr>
      <vt:lpstr>Evolution of the Accelerator Energy Frontier</vt:lpstr>
      <vt:lpstr>What next? </vt:lpstr>
      <vt:lpstr>Future Circular Collider (FCC)</vt:lpstr>
      <vt:lpstr>Other Paths to the Energy Frontier</vt:lpstr>
      <vt:lpstr>International Linear Collider (ILC)</vt:lpstr>
      <vt:lpstr>“Compact” (ha ha) Linear Collider (CLIC)?</vt:lpstr>
      <vt:lpstr>Muon colliders?</vt:lpstr>
      <vt:lpstr>Wakefield accelerators?</vt:lpstr>
      <vt:lpstr>Some other important accelerators (past):</vt:lpstr>
      <vt:lpstr>B-Factories</vt:lpstr>
      <vt:lpstr>Relativistic Heavy Ion Collider (RHIC)</vt:lpstr>
      <vt:lpstr>Continuous Electron Beam Accelerator Facility (CEBAF)</vt:lpstr>
      <vt:lpstr>Research Machines: Just the Tip of the Iceberg</vt:lpstr>
      <vt:lpstr>Example: Spallation Neutron Source  (Oak Ridge, TN)</vt:lpstr>
      <vt:lpstr>Light sources: too many to count</vt:lpstr>
      <vt:lpstr>Other uses of accelerators</vt:lpstr>
    </vt:vector>
  </TitlesOfParts>
  <Company>Fermilab Beams Division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Antiproton Stacking and Cooling</dc:title>
  <dc:creator>localadmin</dc:creator>
  <cp:lastModifiedBy>Eric Prebys</cp:lastModifiedBy>
  <cp:revision>187</cp:revision>
  <dcterms:created xsi:type="dcterms:W3CDTF">2003-06-24T14:15:57Z</dcterms:created>
  <dcterms:modified xsi:type="dcterms:W3CDTF">2018-06-03T19:39:18Z</dcterms:modified>
</cp:coreProperties>
</file>